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81" r:id="rId24"/>
    <p:sldId id="28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40" autoAdjust="0"/>
    <p:restoredTop sz="94660"/>
  </p:normalViewPr>
  <p:slideViewPr>
    <p:cSldViewPr snapToGrid="0" showGuides="1">
      <p:cViewPr varScale="1">
        <p:scale>
          <a:sx n="91" d="100"/>
          <a:sy n="91" d="100"/>
        </p:scale>
        <p:origin x="322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9CB8E24-5344-22F4-0F62-2DA0E81A9DD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E41FE3-2CFD-4616-BAA6-653604BF7AE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169667-75E6-4FC6-9E93-2C8AC2254F43}" type="datetimeFigureOut">
              <a:rPr lang="en-IN" smtClean="0"/>
              <a:t>23-12-2024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0773BC-F07A-BC5E-942C-D81E905044C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F96E27-BBDC-0176-5F56-0B2D8C3115B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EA3892-B0CA-4201-B0D6-6350A2E891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5868699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jpg>
</file>

<file path=ppt/media/image12.jpg>
</file>

<file path=ppt/media/image13.jpe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93EAA-17BD-4CE5-A2C0-0CBF80C27A47}" type="datetimeFigureOut">
              <a:rPr lang="en-IN" smtClean="0"/>
              <a:t>23-12-2024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507E07-7CC4-4ED0-8D92-BF53A37E87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7695110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C3B5F-A2A8-11B2-FB6E-E46939BA6F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3705CE-F98C-1C88-363B-CA055B508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B97479-6647-AB05-110E-A5BE3C35B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66EAC-19E6-477F-BC2A-F8E8C9A0D47F}" type="datetime1">
              <a:rPr lang="en-IN" smtClean="0"/>
              <a:t>23-12-2024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FCB80B-3AF0-27DB-08CB-CD37C9432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ECE, KSSEM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CAA0-5CCA-F18E-2400-02A9FC1F1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9740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EED5A-36E2-9EF6-673A-2B167615F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77C0B7-BF60-78A2-A030-6A177A9420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1887A-56A6-595D-5A92-A9D2A3B3D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4218-EB0B-4FAB-9CD0-CC9B2E8984D6}" type="datetime1">
              <a:rPr lang="en-IN" smtClean="0"/>
              <a:t>23-12-2024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7CAFC-C48C-D1E8-4E7A-43CE9ABB4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ECE, KSSEM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90E1B9-E23A-E0DA-A9B2-82BDC8CA5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5501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CE8D26-445A-4164-E3D5-4292A08DFC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D11AE1-7C34-9371-9985-D99D11518E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977A6-D3D9-1A5D-D0F5-593F7267F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D4E26-45BE-4584-83B6-1EBEE9FB04C8}" type="datetime1">
              <a:rPr lang="en-IN" smtClean="0"/>
              <a:t>23-12-2024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DDA0E-9C4A-548A-E78F-640CAAA1F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ECE, KSSEM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F007E-172C-3849-54AE-05A9E4FAD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6189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4CF81-3EBE-3D9E-3D65-82795143D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D6EB0-1EFD-63C8-6514-A8D77749D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A332C0-25C0-614D-C536-0C5BF0925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5CF35-B0E2-475E-AE38-5E9EABD0AB74}" type="datetime1">
              <a:rPr lang="en-IN" smtClean="0"/>
              <a:t>23-12-2024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747877-A506-D6C1-A351-CC942BA3B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ECE, KSSEM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E3BA6-7513-B3E3-95C2-F96544D37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9466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87600-9E09-2AA5-FFAE-1959C4762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BEEC59-9DE8-A517-1F71-25306ABEDA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B5C2C0-89A5-844D-FF30-315A24C9C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6F86F-9C79-4BBA-8438-322B1FB62189}" type="datetime1">
              <a:rPr lang="en-IN" smtClean="0"/>
              <a:t>23-12-2024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9D5B78-27DF-9AE9-9B77-29BEAB004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ECE, KSSEM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436E6-284C-6127-09C9-28A2B0273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6512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A5C29-B49C-7DC2-8640-1F177A47E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7E34A-AC56-3F54-2F58-7E826EC32A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1F8ECC-90F6-44DA-1EF6-01AF868BBD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3ADD4C-323F-D6C5-0542-D99A6665B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66E98-1168-497B-941B-E0C35AF936EE}" type="datetime1">
              <a:rPr lang="en-IN" smtClean="0"/>
              <a:t>23-12-2024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64FF78-4DB8-4D01-ECA2-80A40D9D1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ECE, KSSEM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3C375B-D432-8D2D-CB3C-AECEFB1D7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7533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F6869-5498-190A-B8A5-FBC3DE4A6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AB7DE0-AE3B-3E7A-5C0E-4C6AE59B21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C7640D-E264-5F3A-796D-35925DF788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58EE09-DE37-CAA2-72D3-1AA310D5CB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8AB623-C70A-761C-D623-51FE1F95DF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65E347-3F98-0295-89B9-04B058767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729FE-AAE9-4443-A6C7-F98A2E1D8402}" type="datetime1">
              <a:rPr lang="en-IN" smtClean="0"/>
              <a:t>23-12-2024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F544C7-9693-7C95-E687-4A781A479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ECE, KSSEM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51FDA0-6057-C381-8DF2-FF364D6BC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0945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4F57B-CCF4-855B-F68E-E382923A6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BE94B2-E29A-DCB8-8594-17BDDF289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3A009-6067-4838-B65B-582A6054A8C3}" type="datetime1">
              <a:rPr lang="en-IN" smtClean="0"/>
              <a:t>23-12-2024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46BE12-3033-2696-F1DD-578068091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ECE, KSSEM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45155F-869D-4D09-13BF-6D654A10F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1927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D298C6-EF6B-368C-E089-424AD5E8B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4C34E-A006-4EA6-8B31-81EAB549E1A2}" type="datetime1">
              <a:rPr lang="en-IN" smtClean="0"/>
              <a:t>23-12-2024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F15994-10D0-C227-2207-28D2A45A7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ECE, KSSEM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998FED-8CEF-509B-3EAB-1547130DB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8247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52054-D2EA-0D37-8B0E-607623001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F6CED-A975-3E12-9F07-7A835AB63C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770A19-F79F-F480-3DDD-266942BBF7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7CCB51-BF13-3803-6F4E-87A86D15C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7D3AC-4158-49AA-8354-976477412F35}" type="datetime1">
              <a:rPr lang="en-IN" smtClean="0"/>
              <a:t>23-12-2024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C2265E-FF37-202D-3AA1-E7E3BD30A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ECE, KSSEM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C22C50-BBCF-DD51-2D17-AC12CB058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8741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22318-CBD3-446B-B679-111B42CDD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5E0A15-CEF8-D629-C1B7-ED6FAD20BA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F09B07-A4E7-A420-D265-3828302E9F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A52B9B-5DDC-D1F5-A59E-9B601A9A3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02A65-BD13-4F7A-9F5F-D480819385A9}" type="datetime1">
              <a:rPr lang="en-IN" smtClean="0"/>
              <a:t>23-12-2024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20D0E-9EB4-47FD-CB9E-8FDF4550C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ECE, KSSEM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A4A586-7C13-2A77-627C-5139018E2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9001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5B1585-D352-FC22-7707-CFD92B44D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68D3D2-C5B0-1B0E-F159-A4AB7F33E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1B946-AECD-127E-FAC4-D48B29EACB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C6957F-D1F9-4781-8504-63F7D6FEEF56}" type="datetime1">
              <a:rPr lang="en-IN" smtClean="0"/>
              <a:t>23-12-2024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22394-706D-358E-9E7D-FD72988E6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Department of ECE, KSSEM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9A17E-F72D-1D7D-4382-CE4791F52D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EBB5E3-A9F3-4276-BFD4-645D34A222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9022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4519553-01E0-D831-5D27-4AE23607D0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3170" y="1259380"/>
            <a:ext cx="10058399" cy="3013362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        </a:t>
            </a:r>
            <a:r>
              <a:rPr lang="en-IN" sz="2200" b="1" dirty="0">
                <a:latin typeface="Times New Roman" pitchFamily="18" charset="0"/>
                <a:ea typeface="+mn-ea"/>
                <a:cs typeface="Times New Roman" pitchFamily="18" charset="0"/>
              </a:rPr>
              <a:t>K.S. SCHOOL OF ENGINEERING AND MANAGEMENT</a:t>
            </a:r>
            <a:br>
              <a:rPr lang="en-IN" sz="2200" b="1" dirty="0">
                <a:latin typeface="Times New Roman" pitchFamily="18" charset="0"/>
                <a:ea typeface="+mn-ea"/>
                <a:cs typeface="Times New Roman" pitchFamily="18" charset="0"/>
              </a:rPr>
            </a:br>
            <a:r>
              <a:rPr lang="en-IN" sz="1800" b="1" dirty="0">
                <a:latin typeface="Times New Roman" pitchFamily="18" charset="0"/>
                <a:ea typeface="+mn-ea"/>
                <a:cs typeface="Times New Roman" pitchFamily="18" charset="0"/>
              </a:rPr>
              <a:t>                   DEPARTMENT OF ELECTRONICS AND COMMUNICATION ENGINEERING</a:t>
            </a:r>
            <a:br>
              <a:rPr lang="en-IN" sz="2700" b="1" dirty="0">
                <a:latin typeface="Times New Roman" pitchFamily="18" charset="0"/>
                <a:ea typeface="+mn-ea"/>
                <a:cs typeface="Times New Roman" pitchFamily="18" charset="0"/>
              </a:rPr>
            </a:br>
            <a:r>
              <a:rPr lang="en-IN" sz="2700" b="1" dirty="0">
                <a:latin typeface="Times New Roman" pitchFamily="18" charset="0"/>
                <a:ea typeface="+mn-ea"/>
                <a:cs typeface="Times New Roman" pitchFamily="18" charset="0"/>
              </a:rPr>
              <a:t> </a:t>
            </a:r>
            <a:br>
              <a:rPr lang="en-IN" sz="2700" dirty="0">
                <a:latin typeface="Times New Roman" pitchFamily="18" charset="0"/>
                <a:ea typeface="+mn-ea"/>
                <a:cs typeface="Times New Roman" pitchFamily="18" charset="0"/>
              </a:rPr>
            </a:br>
            <a:r>
              <a:rPr lang="en-IN" sz="2700" dirty="0"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lang="en-US" sz="2000" b="1" dirty="0">
                <a:latin typeface="Times New Roman" pitchFamily="18" charset="0"/>
                <a:ea typeface="+mn-ea"/>
                <a:cs typeface="Times New Roman" pitchFamily="18" charset="0"/>
              </a:rPr>
              <a:t>Mini Project Presentation</a:t>
            </a:r>
            <a:br>
              <a:rPr lang="en-US" sz="2000" b="1" dirty="0">
                <a:latin typeface="Times New Roman" pitchFamily="18" charset="0"/>
                <a:ea typeface="+mn-ea"/>
                <a:cs typeface="Times New Roman" pitchFamily="18" charset="0"/>
              </a:rPr>
            </a:br>
            <a:r>
              <a:rPr lang="en-US" sz="2000" b="1" dirty="0">
                <a:latin typeface="Times New Roman" pitchFamily="18" charset="0"/>
                <a:ea typeface="+mn-ea"/>
                <a:cs typeface="Times New Roman" pitchFamily="18" charset="0"/>
              </a:rPr>
              <a:t>on</a:t>
            </a:r>
            <a:br>
              <a:rPr lang="en-US" sz="2000" b="1" dirty="0">
                <a:latin typeface="Times New Roman" pitchFamily="18" charset="0"/>
                <a:ea typeface="+mn-ea"/>
                <a:cs typeface="Times New Roman" pitchFamily="18" charset="0"/>
              </a:rPr>
            </a:br>
            <a:r>
              <a:rPr lang="en-US" sz="2000" b="1" dirty="0"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lang="en-US" sz="3100" b="1" dirty="0">
                <a:latin typeface="Times New Roman" pitchFamily="18" charset="0"/>
                <a:ea typeface="+mn-ea"/>
                <a:cs typeface="Times New Roman" pitchFamily="18" charset="0"/>
              </a:rPr>
              <a:t>Li-fi Based Text Transmission </a:t>
            </a:r>
            <a:br>
              <a:rPr lang="en-US" dirty="0"/>
            </a:b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D001C4-FD18-9113-2F12-E6E115ED0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56087" y="4676666"/>
            <a:ext cx="4095404" cy="1569660"/>
          </a:xfrm>
        </p:spPr>
        <p:txBody>
          <a:bodyPr>
            <a:normAutofit fontScale="92500" lnSpcReduction="10000"/>
          </a:bodyPr>
          <a:lstStyle/>
          <a:p>
            <a:pPr marL="457200" indent="-457200" algn="l">
              <a:buAutoNum type="arabicPeriod"/>
            </a:pP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Abhinandan.S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(1KG22EC003)</a:t>
            </a:r>
          </a:p>
          <a:p>
            <a:pPr marL="457200" indent="-457200" algn="l">
              <a:buAutoNum type="arabicPeriod"/>
            </a:pP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Darshan.K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(1KG22EC027)</a:t>
            </a:r>
          </a:p>
          <a:p>
            <a:pPr marL="457200" indent="-457200" algn="l">
              <a:buAutoNum type="arabicPeriod"/>
            </a:pPr>
            <a:r>
              <a:rPr lang="en-US" dirty="0" err="1">
                <a:latin typeface="Times New Roman" pitchFamily="18" charset="0"/>
                <a:cs typeface="Times New Roman" pitchFamily="18" charset="0"/>
              </a:rPr>
              <a:t>J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upalli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Kartik(1KG22EC051)</a:t>
            </a:r>
          </a:p>
          <a:p>
            <a:pPr marL="457200" indent="-457200" algn="l">
              <a:buAutoNum type="arabicPeriod"/>
            </a:pP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Varun.R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(1KG23EC408)</a:t>
            </a:r>
            <a:endParaRPr lang="en-IN" sz="1400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75BD28E-C484-2680-7A54-B1755ED5B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7048D-D58A-4095-9AD3-C01A284C8684}" type="datetime1">
              <a:rPr lang="en-IN" smtClean="0"/>
              <a:t>23-12-2024</a:t>
            </a:fld>
            <a:endParaRPr lang="en-IN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D6B696D6-FD01-1D1C-2C4E-7C1E074F9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5183" y="6156290"/>
            <a:ext cx="7619999" cy="365125"/>
          </a:xfrm>
        </p:spPr>
        <p:txBody>
          <a:bodyPr/>
          <a:lstStyle/>
          <a:p>
            <a:r>
              <a:rPr lang="en-IN"/>
              <a:t>Department of ECE, KSSEM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BD8C68E-EB6C-2630-EE9E-F59ACFC5B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1</a:t>
            </a:fld>
            <a:endParaRPr lang="en-IN" dirty="0"/>
          </a:p>
        </p:txBody>
      </p:sp>
      <p:pic>
        <p:nvPicPr>
          <p:cNvPr id="5" name="image1.jpg" descr="http://www.ksit.ac.in/imgs/logo.jpg">
            <a:extLst>
              <a:ext uri="{FF2B5EF4-FFF2-40B4-BE49-F238E27FC236}">
                <a16:creationId xmlns:a16="http://schemas.microsoft.com/office/drawing/2014/main" id="{D605CA9D-7ADC-2A0B-D8A2-1808D5F9347A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2254077" y="1446348"/>
            <a:ext cx="812800" cy="720080"/>
          </a:xfrm>
          <a:prstGeom prst="rect">
            <a:avLst/>
          </a:prstGeom>
          <a:ln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35F07D-5A94-A4EE-F2F3-E1FF4998BC8F}"/>
              </a:ext>
            </a:extLst>
          </p:cNvPr>
          <p:cNvSpPr txBox="1"/>
          <p:nvPr/>
        </p:nvSpPr>
        <p:spPr>
          <a:xfrm>
            <a:off x="7639396" y="4398289"/>
            <a:ext cx="317546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i="1" u="sng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Under the Guidance of</a:t>
            </a:r>
          </a:p>
          <a:p>
            <a:pPr algn="ctr"/>
            <a:r>
              <a:rPr lang="en-US" sz="2400" b="1" i="1" u="sng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Guide Name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Prof Sanjay B Nayak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Dept of ECE </a:t>
            </a:r>
            <a:endParaRPr lang="en-IN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AD179F-E0EB-C614-3C3D-9EE1453BC2F4}"/>
              </a:ext>
            </a:extLst>
          </p:cNvPr>
          <p:cNvSpPr txBox="1"/>
          <p:nvPr/>
        </p:nvSpPr>
        <p:spPr>
          <a:xfrm>
            <a:off x="-1384" y="4095029"/>
            <a:ext cx="60973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i="1" u="sng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Project Team </a:t>
            </a:r>
          </a:p>
        </p:txBody>
      </p:sp>
    </p:spTree>
    <p:extLst>
      <p:ext uri="{BB962C8B-B14F-4D97-AF65-F5344CB8AC3E}">
        <p14:creationId xmlns:p14="http://schemas.microsoft.com/office/powerpoint/2010/main" val="1845576848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2C19C1-F50D-31E9-CED1-9653D82C2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765B7-A9DC-0B37-C34D-E4B3BBA0A2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991A6B7E-1DE2-471A-B527-0208031EA89A}" type="datetime1">
              <a:rPr lang="en-IN" sz="1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23-12-2024</a:t>
            </a:fld>
            <a:endParaRPr lang="en-IN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5F86B8-0F46-EB94-A89B-A294ECE14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20738" y="6356349"/>
            <a:ext cx="2895600" cy="365125"/>
          </a:xfrm>
        </p:spPr>
        <p:txBody>
          <a:bodyPr/>
          <a:lstStyle/>
          <a:p>
            <a:r>
              <a:rPr lang="en-IN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ECE, KSSEM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89A91D-5F94-C390-C45E-B02001BD9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10</a:t>
            </a:fld>
            <a:endParaRPr lang="en-I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535890E-6E56-C1C2-A4BC-4D8526A1991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3248" y="869379"/>
            <a:ext cx="2895600" cy="38164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463F6D-D259-3D82-9201-F6B4C082D81A}"/>
              </a:ext>
            </a:extLst>
          </p:cNvPr>
          <p:cNvSpPr txBox="1"/>
          <p:nvPr/>
        </p:nvSpPr>
        <p:spPr>
          <a:xfrm>
            <a:off x="3179551" y="161493"/>
            <a:ext cx="72234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 i="1" u="sng" dirty="0"/>
              <a:t>Flow </a:t>
            </a:r>
            <a:r>
              <a:rPr lang="en-US" sz="4000" b="1" i="1" u="sng" dirty="0"/>
              <a:t>C</a:t>
            </a:r>
            <a:r>
              <a:rPr lang="en-IN" sz="4000" b="1" i="1" u="sng" dirty="0"/>
              <a:t>hart of </a:t>
            </a:r>
            <a:r>
              <a:rPr lang="en-US" sz="4000" b="1" i="1" u="sng" dirty="0"/>
              <a:t>R</a:t>
            </a:r>
            <a:r>
              <a:rPr lang="en-IN" sz="4000" b="1" i="1" u="sng" dirty="0" err="1"/>
              <a:t>eceiver</a:t>
            </a:r>
            <a:r>
              <a:rPr lang="en-IN" sz="4000" b="1" i="1" u="sng" dirty="0"/>
              <a:t> Part 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EA5E97-1DBE-C1E8-A1C5-9D11A3F5BFA1}"/>
              </a:ext>
            </a:extLst>
          </p:cNvPr>
          <p:cNvSpPr txBox="1"/>
          <p:nvPr/>
        </p:nvSpPr>
        <p:spPr>
          <a:xfrm>
            <a:off x="4646077" y="5151744"/>
            <a:ext cx="4944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Flow  </a:t>
            </a:r>
            <a:r>
              <a:rPr lang="en-US" dirty="0"/>
              <a:t>C</a:t>
            </a:r>
            <a:r>
              <a:rPr lang="en-IN" dirty="0"/>
              <a:t>hart  of </a:t>
            </a:r>
            <a:r>
              <a:rPr lang="en-US" dirty="0"/>
              <a:t>R</a:t>
            </a:r>
            <a:r>
              <a:rPr lang="en-IN" dirty="0" err="1"/>
              <a:t>eceiver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02730966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BE6299-28EC-830B-44AB-D6338DFF22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B56F54-C26C-0ADF-C367-2BA5801C380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991A6B7E-1DE2-471A-B527-0208031EA89A}" type="datetime1">
              <a:rPr lang="en-IN" sz="1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23-12-2024</a:t>
            </a:fld>
            <a:endParaRPr lang="en-IN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F764EC-ADB1-8A0D-B14B-179E300D6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20738" y="6356349"/>
            <a:ext cx="2895600" cy="365125"/>
          </a:xfrm>
        </p:spPr>
        <p:txBody>
          <a:bodyPr/>
          <a:lstStyle/>
          <a:p>
            <a:r>
              <a:rPr lang="en-IN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ECE, KSSEM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611B26-0D16-2586-4B0B-883318F2C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11</a:t>
            </a:fld>
            <a:endParaRPr lang="en-IN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34B8B8A-3399-C140-B550-FB2A064ABD93}"/>
              </a:ext>
            </a:extLst>
          </p:cNvPr>
          <p:cNvSpPr txBox="1">
            <a:spLocks/>
          </p:cNvSpPr>
          <p:nvPr/>
        </p:nvSpPr>
        <p:spPr>
          <a:xfrm>
            <a:off x="2487430" y="72156"/>
            <a:ext cx="7772400" cy="651052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b="1" i="1" u="sng" dirty="0">
                <a:latin typeface="Times New Roman" pitchFamily="18" charset="0"/>
                <a:cs typeface="Times New Roman" pitchFamily="18" charset="0"/>
              </a:rPr>
              <a:t>Interfacing</a:t>
            </a:r>
            <a:endParaRPr lang="en-IN" b="1" i="1" u="sng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754A4D-DDF1-22EA-D7B3-D14BA7289F55}"/>
              </a:ext>
            </a:extLst>
          </p:cNvPr>
          <p:cNvSpPr txBox="1"/>
          <p:nvPr/>
        </p:nvSpPr>
        <p:spPr>
          <a:xfrm>
            <a:off x="2284629" y="4295154"/>
            <a:ext cx="4107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1.1 Arduino Nano(Transmitter Side)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D9AC0B7-719C-C5BC-AAF8-41656FE017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562" y="950076"/>
            <a:ext cx="2898716" cy="289871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4E1D015-F833-7AE3-1AE6-AA74A75972D4}"/>
              </a:ext>
            </a:extLst>
          </p:cNvPr>
          <p:cNvSpPr txBox="1"/>
          <p:nvPr/>
        </p:nvSpPr>
        <p:spPr>
          <a:xfrm>
            <a:off x="7181174" y="4276806"/>
            <a:ext cx="3705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1.2 Arduino UNO(Receiver Side)</a:t>
            </a:r>
            <a:endParaRPr lang="en-IN" dirty="0"/>
          </a:p>
        </p:txBody>
      </p:sp>
      <p:pic>
        <p:nvPicPr>
          <p:cNvPr id="12" name="Picture 4" descr="A000066">
            <a:extLst>
              <a:ext uri="{FF2B5EF4-FFF2-40B4-BE49-F238E27FC236}">
                <a16:creationId xmlns:a16="http://schemas.microsoft.com/office/drawing/2014/main" id="{1165AD02-26FB-6109-5802-43CA057F07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406" y="950076"/>
            <a:ext cx="2744378" cy="289871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741565106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BA6D3A-47FF-871C-09E6-90635C3873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BAB9F-9864-C951-F61D-A368B27EA9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991A6B7E-1DE2-471A-B527-0208031EA89A}" type="datetime1">
              <a:rPr lang="en-IN" sz="1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23-12-2024</a:t>
            </a:fld>
            <a:endParaRPr lang="en-IN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DF6AF-0C2B-A347-185D-4AC079E58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20738" y="6356349"/>
            <a:ext cx="2895600" cy="365125"/>
          </a:xfrm>
        </p:spPr>
        <p:txBody>
          <a:bodyPr/>
          <a:lstStyle/>
          <a:p>
            <a:r>
              <a:rPr lang="en-IN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ECE, KSSEM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FDBF15-C3BE-ADCE-7085-4FD2F3B96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12</a:t>
            </a:fld>
            <a:endParaRPr lang="en-I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A0E78A-522C-EF91-CE21-392B5DD2C2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469" y="250922"/>
            <a:ext cx="5793842" cy="389891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486395-B2BF-0E37-6F18-174CF4E8FD25}"/>
              </a:ext>
            </a:extLst>
          </p:cNvPr>
          <p:cNvSpPr txBox="1"/>
          <p:nvPr/>
        </p:nvSpPr>
        <p:spPr>
          <a:xfrm>
            <a:off x="3822469" y="4488067"/>
            <a:ext cx="6873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1.3 LCD Display with 12C connecting the display </a:t>
            </a:r>
          </a:p>
        </p:txBody>
      </p:sp>
    </p:spTree>
    <p:extLst>
      <p:ext uri="{BB962C8B-B14F-4D97-AF65-F5344CB8AC3E}">
        <p14:creationId xmlns:p14="http://schemas.microsoft.com/office/powerpoint/2010/main" val="3372742346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7F317-4411-A013-35EF-428DE85193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71DC4-2114-89A6-C397-CE5432F85B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991A6B7E-1DE2-471A-B527-0208031EA89A}" type="datetime1">
              <a:rPr lang="en-IN" sz="1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23-12-2024</a:t>
            </a:fld>
            <a:endParaRPr lang="en-IN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BB0442-9AE5-24BD-9D87-902F26881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20738" y="6356349"/>
            <a:ext cx="2895600" cy="365125"/>
          </a:xfrm>
        </p:spPr>
        <p:txBody>
          <a:bodyPr/>
          <a:lstStyle/>
          <a:p>
            <a:r>
              <a:rPr lang="en-IN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ECE, KSSEM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41FF56-2AA0-982C-6B14-7A9076F3B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13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DA3F7D-97E9-6C2D-0655-74BFE9FC54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3497" y="761159"/>
            <a:ext cx="4700332" cy="355257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68008C1-4A96-1010-34D2-D5BDF5F94C8B}"/>
              </a:ext>
            </a:extLst>
          </p:cNvPr>
          <p:cNvSpPr txBox="1"/>
          <p:nvPr/>
        </p:nvSpPr>
        <p:spPr>
          <a:xfrm>
            <a:off x="3967971" y="4650154"/>
            <a:ext cx="2931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1.4 LDR Sensor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C3373B5-03A9-A1A9-2725-5244031C7F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0432" y="761159"/>
            <a:ext cx="4145961" cy="364290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6C96DE5-2E63-A575-44F4-664C7B613529}"/>
              </a:ext>
            </a:extLst>
          </p:cNvPr>
          <p:cNvSpPr txBox="1"/>
          <p:nvPr/>
        </p:nvSpPr>
        <p:spPr>
          <a:xfrm>
            <a:off x="8537807" y="4650154"/>
            <a:ext cx="132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1.5  LED</a:t>
            </a:r>
          </a:p>
        </p:txBody>
      </p:sp>
    </p:spTree>
    <p:extLst>
      <p:ext uri="{BB962C8B-B14F-4D97-AF65-F5344CB8AC3E}">
        <p14:creationId xmlns:p14="http://schemas.microsoft.com/office/powerpoint/2010/main" val="4040980371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FDF470-64A9-F5A0-1724-555B5416C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C3BF0D-459D-401B-33CC-75395BD432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991A6B7E-1DE2-471A-B527-0208031EA89A}" type="datetime1">
              <a:rPr lang="en-IN" sz="1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23-12-2024</a:t>
            </a:fld>
            <a:endParaRPr lang="en-IN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A1F97F-67CF-58F2-F241-8E0FF16D7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20738" y="6356349"/>
            <a:ext cx="2895600" cy="365125"/>
          </a:xfrm>
        </p:spPr>
        <p:txBody>
          <a:bodyPr/>
          <a:lstStyle/>
          <a:p>
            <a:r>
              <a:rPr lang="en-IN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ECE, KSSEM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4239A8-0693-E581-F4B1-8B51225F1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14</a:t>
            </a:fld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FBF92-0926-B131-4C8F-59F6E3826D96}"/>
              </a:ext>
            </a:extLst>
          </p:cNvPr>
          <p:cNvSpPr txBox="1">
            <a:spLocks/>
          </p:cNvSpPr>
          <p:nvPr/>
        </p:nvSpPr>
        <p:spPr>
          <a:xfrm>
            <a:off x="2668385" y="396352"/>
            <a:ext cx="8233756" cy="1152127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b="1" i="1" u="sng" dirty="0">
                <a:latin typeface="Times New Roman" pitchFamily="18" charset="0"/>
                <a:cs typeface="Times New Roman" pitchFamily="18" charset="0"/>
              </a:rPr>
              <a:t>Hardware and Software Component List</a:t>
            </a:r>
            <a:endParaRPr lang="en-IN" b="1" i="1" u="sng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1694E85-993C-AF4B-41A7-844800CA58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3504424"/>
              </p:ext>
            </p:extLst>
          </p:nvPr>
        </p:nvGraphicFramePr>
        <p:xfrm>
          <a:off x="2979816" y="1342242"/>
          <a:ext cx="3960440" cy="4267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9976">
                  <a:extLst>
                    <a:ext uri="{9D8B030D-6E8A-4147-A177-3AD203B41FA5}">
                      <a16:colId xmlns:a16="http://schemas.microsoft.com/office/drawing/2014/main" val="280995822"/>
                    </a:ext>
                  </a:extLst>
                </a:gridCol>
                <a:gridCol w="2110318">
                  <a:extLst>
                    <a:ext uri="{9D8B030D-6E8A-4147-A177-3AD203B41FA5}">
                      <a16:colId xmlns:a16="http://schemas.microsoft.com/office/drawing/2014/main" val="535450795"/>
                    </a:ext>
                  </a:extLst>
                </a:gridCol>
                <a:gridCol w="1320146">
                  <a:extLst>
                    <a:ext uri="{9D8B030D-6E8A-4147-A177-3AD203B41FA5}">
                      <a16:colId xmlns:a16="http://schemas.microsoft.com/office/drawing/2014/main" val="1704713485"/>
                    </a:ext>
                  </a:extLst>
                </a:gridCol>
              </a:tblGrid>
              <a:tr h="571731">
                <a:tc>
                  <a:txBody>
                    <a:bodyPr/>
                    <a:lstStyle/>
                    <a:p>
                      <a:r>
                        <a:rPr lang="en-IN" dirty="0"/>
                        <a:t>Sl.no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components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quantity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0232129"/>
                  </a:ext>
                </a:extLst>
              </a:tr>
              <a:tr h="453370"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Arduino uno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2796037"/>
                  </a:ext>
                </a:extLst>
              </a:tr>
              <a:tr h="453370"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Lcd display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4085640"/>
                  </a:ext>
                </a:extLst>
              </a:tr>
              <a:tr h="453370">
                <a:tc>
                  <a:txBody>
                    <a:bodyPr/>
                    <a:lstStyle/>
                    <a:p>
                      <a:r>
                        <a:rPr lang="en-IN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Breadboard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7415531"/>
                  </a:ext>
                </a:extLst>
              </a:tr>
              <a:tr h="453370">
                <a:tc>
                  <a:txBody>
                    <a:bodyPr/>
                    <a:lstStyle/>
                    <a:p>
                      <a:r>
                        <a:rPr lang="en-IN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LDR sensor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9795419"/>
                  </a:ext>
                </a:extLst>
              </a:tr>
              <a:tr h="453370">
                <a:tc>
                  <a:txBody>
                    <a:bodyPr/>
                    <a:lstStyle/>
                    <a:p>
                      <a:r>
                        <a:rPr lang="en-IN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Resistor (ohm)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1793292"/>
                  </a:ext>
                </a:extLst>
              </a:tr>
              <a:tr h="453370">
                <a:tc>
                  <a:txBody>
                    <a:bodyPr/>
                    <a:lstStyle/>
                    <a:p>
                      <a:r>
                        <a:rPr lang="en-IN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Arduino nano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2561345"/>
                  </a:ext>
                </a:extLst>
              </a:tr>
              <a:tr h="453370">
                <a:tc>
                  <a:txBody>
                    <a:bodyPr/>
                    <a:lstStyle/>
                    <a:p>
                      <a:r>
                        <a:rPr lang="en-IN" dirty="0"/>
                        <a:t>7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Led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669021"/>
                  </a:ext>
                </a:extLst>
              </a:tr>
              <a:tr h="453370">
                <a:tc>
                  <a:txBody>
                    <a:bodyPr/>
                    <a:lstStyle/>
                    <a:p>
                      <a:r>
                        <a:rPr lang="en-IN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Connecting wires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463852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D3E44C7-1480-C1B8-94CF-A3D6B45AB918}"/>
              </a:ext>
            </a:extLst>
          </p:cNvPr>
          <p:cNvSpPr txBox="1"/>
          <p:nvPr/>
        </p:nvSpPr>
        <p:spPr>
          <a:xfrm>
            <a:off x="8299577" y="4658856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Table 1.2 software code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B2B051-9BB1-8277-4237-BFE3FCE9177D}"/>
              </a:ext>
            </a:extLst>
          </p:cNvPr>
          <p:cNvSpPr txBox="1"/>
          <p:nvPr/>
        </p:nvSpPr>
        <p:spPr>
          <a:xfrm>
            <a:off x="3129741" y="5859667"/>
            <a:ext cx="3106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Table 1.1 hardware component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937C363-A604-F2C0-68E2-702497A4F724}"/>
              </a:ext>
            </a:extLst>
          </p:cNvPr>
          <p:cNvCxnSpPr>
            <a:cxnSpLocks/>
          </p:cNvCxnSpPr>
          <p:nvPr/>
        </p:nvCxnSpPr>
        <p:spPr>
          <a:xfrm>
            <a:off x="7231965" y="1548479"/>
            <a:ext cx="72008" cy="44644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C157A7C4-DB19-614A-CC58-B6FAB7027F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4470704"/>
              </p:ext>
            </p:extLst>
          </p:nvPr>
        </p:nvGraphicFramePr>
        <p:xfrm>
          <a:off x="7814359" y="2606293"/>
          <a:ext cx="3644054" cy="15095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44054">
                  <a:extLst>
                    <a:ext uri="{9D8B030D-6E8A-4147-A177-3AD203B41FA5}">
                      <a16:colId xmlns:a16="http://schemas.microsoft.com/office/drawing/2014/main" val="2339012887"/>
                    </a:ext>
                  </a:extLst>
                </a:gridCol>
              </a:tblGrid>
              <a:tr h="1509536">
                <a:tc>
                  <a:txBody>
                    <a:bodyPr/>
                    <a:lstStyle/>
                    <a:p>
                      <a:r>
                        <a:rPr lang="en-IN" dirty="0"/>
                        <a:t>Arduino uno interfacing software</a:t>
                      </a:r>
                    </a:p>
                    <a:p>
                      <a:endParaRPr lang="en-IN" dirty="0"/>
                    </a:p>
                    <a:p>
                      <a:r>
                        <a:rPr lang="en-IN" dirty="0"/>
                        <a:t>Version-2.3.3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39062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3074190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27ACC8-4C9D-8A72-F043-CC52BA8B9F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07F36-EA2C-8CB1-DDF2-C5CFD19EE7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991A6B7E-1DE2-471A-B527-0208031EA89A}" type="datetime1">
              <a:rPr lang="en-IN" sz="1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23-12-2024</a:t>
            </a:fld>
            <a:endParaRPr lang="en-IN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EF122-BF7C-0605-17F0-EBAC8C26F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20738" y="6356349"/>
            <a:ext cx="2895600" cy="365125"/>
          </a:xfrm>
        </p:spPr>
        <p:txBody>
          <a:bodyPr/>
          <a:lstStyle/>
          <a:p>
            <a:r>
              <a:rPr lang="en-IN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ECE, KSSEM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1286D8-E904-9833-904B-99952EA8A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15</a:t>
            </a:fld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C917B5-80AE-CB0C-54DF-94A318A39937}"/>
              </a:ext>
            </a:extLst>
          </p:cNvPr>
          <p:cNvSpPr txBox="1"/>
          <p:nvPr/>
        </p:nvSpPr>
        <p:spPr>
          <a:xfrm>
            <a:off x="1786568" y="259369"/>
            <a:ext cx="99510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i="1" u="sng" dirty="0"/>
              <a:t>The practical Implementation of </a:t>
            </a:r>
            <a:r>
              <a:rPr lang="en-US" sz="3600" b="1" i="1" u="sng" dirty="0"/>
              <a:t>T</a:t>
            </a:r>
            <a:r>
              <a:rPr lang="en-IN" sz="3600" b="1" i="1" u="sng" dirty="0"/>
              <a:t>ransmitter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F0FDF6-3D83-D11B-5512-C0A0B07C0FD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0" t="2100" r="-200" b="24514"/>
          <a:stretch/>
        </p:blipFill>
        <p:spPr>
          <a:xfrm rot="5400000">
            <a:off x="1017680" y="1278682"/>
            <a:ext cx="3328898" cy="4300635"/>
          </a:xfrm>
          <a:prstGeom prst="rect">
            <a:avLst/>
          </a:prstGeom>
        </p:spPr>
      </p:pic>
      <p:pic>
        <p:nvPicPr>
          <p:cNvPr id="10" name="WhatsApp Video 2024-12-07 at 19.35.17_bdf1d98a">
            <a:hlinkClick r:id="" action="ppaction://media"/>
            <a:extLst>
              <a:ext uri="{FF2B5EF4-FFF2-40B4-BE49-F238E27FC236}">
                <a16:creationId xmlns:a16="http://schemas.microsoft.com/office/drawing/2014/main" id="{0747800D-00F7-616A-8144-67383D9628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38976" y="1507479"/>
            <a:ext cx="6788707" cy="384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97232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6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246AF3-E613-7AEB-2EDE-35C547B61B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5C034-BA73-79AC-B2F0-0AAEBF1A72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991A6B7E-1DE2-471A-B527-0208031EA89A}" type="datetime1">
              <a:rPr lang="en-IN" sz="1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23-12-2024</a:t>
            </a:fld>
            <a:endParaRPr lang="en-IN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038A17-D128-8DA4-CB75-0A0A2FBDD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20738" y="6356349"/>
            <a:ext cx="2895600" cy="365125"/>
          </a:xfrm>
        </p:spPr>
        <p:txBody>
          <a:bodyPr/>
          <a:lstStyle/>
          <a:p>
            <a:r>
              <a:rPr lang="en-IN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ECE, KSSEM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552866-3306-2C5D-A26D-2AD17EEE0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16</a:t>
            </a:fld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442229-9A1D-8094-D741-A929447A3E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86" t="12403" r="40686" b="45663"/>
          <a:stretch/>
        </p:blipFill>
        <p:spPr>
          <a:xfrm rot="16200000">
            <a:off x="601596" y="1759605"/>
            <a:ext cx="4047680" cy="3790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D5FB9BD-660B-4B40-CC90-BCC3D0D85E90}"/>
              </a:ext>
            </a:extLst>
          </p:cNvPr>
          <p:cNvSpPr txBox="1"/>
          <p:nvPr/>
        </p:nvSpPr>
        <p:spPr>
          <a:xfrm>
            <a:off x="1661877" y="168387"/>
            <a:ext cx="10690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1" u="sng" dirty="0"/>
              <a:t>The practical Implementation of Receiver</a:t>
            </a:r>
            <a:endParaRPr lang="en-IN" sz="3600" b="1" i="1" u="sng" dirty="0"/>
          </a:p>
        </p:txBody>
      </p:sp>
      <p:pic>
        <p:nvPicPr>
          <p:cNvPr id="10" name="WhatsApp Video 2024-12-23 at 09.09.12_bfb6bc32">
            <a:hlinkClick r:id="" action="ppaction://media"/>
            <a:extLst>
              <a:ext uri="{FF2B5EF4-FFF2-40B4-BE49-F238E27FC236}">
                <a16:creationId xmlns:a16="http://schemas.microsoft.com/office/drawing/2014/main" id="{2F371AF5-0D90-1A7A-F550-CE37B197DB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62974" y="1709859"/>
            <a:ext cx="6871827" cy="389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18490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5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C6DA48-F46B-C7A9-0BDC-CF1468CDE0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80BA5-3740-E2D4-A44E-1D9F0AD8A7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991A6B7E-1DE2-471A-B527-0208031EA89A}" type="datetime1">
              <a:rPr lang="en-IN" sz="1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23-12-2024</a:t>
            </a:fld>
            <a:endParaRPr lang="en-IN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7277E-3254-2DCC-D314-C74393CEB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20738" y="6356349"/>
            <a:ext cx="2895600" cy="365125"/>
          </a:xfrm>
        </p:spPr>
        <p:txBody>
          <a:bodyPr/>
          <a:lstStyle/>
          <a:p>
            <a:r>
              <a:rPr lang="en-IN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ECE, KSSEM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43434A-7CF9-C8F9-7EFF-E9063E8BD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17</a:t>
            </a:fld>
            <a:endParaRPr lang="en-IN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E31A1E83-248E-465F-F596-71BC39477816}"/>
              </a:ext>
            </a:extLst>
          </p:cNvPr>
          <p:cNvSpPr/>
          <p:nvPr/>
        </p:nvSpPr>
        <p:spPr>
          <a:xfrm>
            <a:off x="1524000" y="110851"/>
            <a:ext cx="12359131" cy="830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3200" b="1" i="1" u="sng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Challenges and Limitations of Li-Fi Text Transmission</a:t>
            </a:r>
            <a:endParaRPr lang="en-US" sz="3200" b="1" i="1" u="sng" dirty="0"/>
          </a:p>
        </p:txBody>
      </p:sp>
      <p:sp>
        <p:nvSpPr>
          <p:cNvPr id="8" name="Shape 1">
            <a:extLst>
              <a:ext uri="{FF2B5EF4-FFF2-40B4-BE49-F238E27FC236}">
                <a16:creationId xmlns:a16="http://schemas.microsoft.com/office/drawing/2014/main" id="{A95A2CA0-A192-7818-3C59-D56C2A9B66E7}"/>
              </a:ext>
            </a:extLst>
          </p:cNvPr>
          <p:cNvSpPr/>
          <p:nvPr/>
        </p:nvSpPr>
        <p:spPr>
          <a:xfrm>
            <a:off x="579205" y="1352929"/>
            <a:ext cx="1551662" cy="830269"/>
          </a:xfrm>
          <a:prstGeom prst="roundRect">
            <a:avLst>
              <a:gd name="adj" fmla="val 7188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9" name="Text 2">
            <a:extLst>
              <a:ext uri="{FF2B5EF4-FFF2-40B4-BE49-F238E27FC236}">
                <a16:creationId xmlns:a16="http://schemas.microsoft.com/office/drawing/2014/main" id="{240CFC9A-10B0-60D5-7CD4-22B095CCE369}"/>
              </a:ext>
            </a:extLst>
          </p:cNvPr>
          <p:cNvSpPr/>
          <p:nvPr/>
        </p:nvSpPr>
        <p:spPr>
          <a:xfrm>
            <a:off x="1165819" y="1541174"/>
            <a:ext cx="425159" cy="387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1</a:t>
            </a:r>
            <a:endParaRPr lang="en-US" sz="2000" dirty="0"/>
          </a:p>
        </p:txBody>
      </p:sp>
      <p:sp>
        <p:nvSpPr>
          <p:cNvPr id="10" name="Text 3">
            <a:extLst>
              <a:ext uri="{FF2B5EF4-FFF2-40B4-BE49-F238E27FC236}">
                <a16:creationId xmlns:a16="http://schemas.microsoft.com/office/drawing/2014/main" id="{BB5380F7-C384-EB9C-C9D6-8D5317CBFF77}"/>
              </a:ext>
            </a:extLst>
          </p:cNvPr>
          <p:cNvSpPr/>
          <p:nvPr/>
        </p:nvSpPr>
        <p:spPr>
          <a:xfrm>
            <a:off x="2536627" y="1547988"/>
            <a:ext cx="2171803" cy="282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Range Limitation</a:t>
            </a:r>
            <a:endParaRPr lang="en-US" sz="2000" dirty="0"/>
          </a:p>
        </p:txBody>
      </p:sp>
      <p:sp>
        <p:nvSpPr>
          <p:cNvPr id="11" name="Text 4">
            <a:extLst>
              <a:ext uri="{FF2B5EF4-FFF2-40B4-BE49-F238E27FC236}">
                <a16:creationId xmlns:a16="http://schemas.microsoft.com/office/drawing/2014/main" id="{5F9C14C4-BC5C-3C28-CEAD-B918D1115DEA}"/>
              </a:ext>
            </a:extLst>
          </p:cNvPr>
          <p:cNvSpPr/>
          <p:nvPr/>
        </p:nvSpPr>
        <p:spPr>
          <a:xfrm>
            <a:off x="2536627" y="1986376"/>
            <a:ext cx="5661377" cy="2748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Li-Fi's transmission range is limited by the line-of-sight requirement.</a:t>
            </a:r>
            <a:endParaRPr lang="en-US" sz="1600" dirty="0"/>
          </a:p>
        </p:txBody>
      </p:sp>
      <p:sp>
        <p:nvSpPr>
          <p:cNvPr id="12" name="Shape 6">
            <a:extLst>
              <a:ext uri="{FF2B5EF4-FFF2-40B4-BE49-F238E27FC236}">
                <a16:creationId xmlns:a16="http://schemas.microsoft.com/office/drawing/2014/main" id="{BE32F8DF-059D-4246-FE99-5972281D3BFB}"/>
              </a:ext>
            </a:extLst>
          </p:cNvPr>
          <p:cNvSpPr/>
          <p:nvPr/>
        </p:nvSpPr>
        <p:spPr>
          <a:xfrm>
            <a:off x="579206" y="2415425"/>
            <a:ext cx="1551662" cy="843112"/>
          </a:xfrm>
          <a:prstGeom prst="roundRect">
            <a:avLst>
              <a:gd name="adj" fmla="val 7188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3" name="Text 7">
            <a:extLst>
              <a:ext uri="{FF2B5EF4-FFF2-40B4-BE49-F238E27FC236}">
                <a16:creationId xmlns:a16="http://schemas.microsoft.com/office/drawing/2014/main" id="{873C9D08-FFA2-7476-82D5-723D604D0A08}"/>
              </a:ext>
            </a:extLst>
          </p:cNvPr>
          <p:cNvSpPr/>
          <p:nvPr/>
        </p:nvSpPr>
        <p:spPr>
          <a:xfrm>
            <a:off x="1238698" y="2656380"/>
            <a:ext cx="279399" cy="445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2</a:t>
            </a:r>
            <a:endParaRPr lang="en-US" sz="1900" dirty="0"/>
          </a:p>
        </p:txBody>
      </p:sp>
      <p:sp>
        <p:nvSpPr>
          <p:cNvPr id="14" name="Text 8">
            <a:extLst>
              <a:ext uri="{FF2B5EF4-FFF2-40B4-BE49-F238E27FC236}">
                <a16:creationId xmlns:a16="http://schemas.microsoft.com/office/drawing/2014/main" id="{3F156205-C20A-FA10-BC1E-76A77F17214B}"/>
              </a:ext>
            </a:extLst>
          </p:cNvPr>
          <p:cNvSpPr/>
          <p:nvPr/>
        </p:nvSpPr>
        <p:spPr>
          <a:xfrm>
            <a:off x="2536626" y="2578488"/>
            <a:ext cx="2171803" cy="282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Cost</a:t>
            </a:r>
            <a:endParaRPr lang="en-US" sz="2000" dirty="0"/>
          </a:p>
        </p:txBody>
      </p:sp>
      <p:sp>
        <p:nvSpPr>
          <p:cNvPr id="15" name="Text 9">
            <a:extLst>
              <a:ext uri="{FF2B5EF4-FFF2-40B4-BE49-F238E27FC236}">
                <a16:creationId xmlns:a16="http://schemas.microsoft.com/office/drawing/2014/main" id="{7E51A266-A23C-579B-7D41-44D471EF9171}"/>
              </a:ext>
            </a:extLst>
          </p:cNvPr>
          <p:cNvSpPr/>
          <p:nvPr/>
        </p:nvSpPr>
        <p:spPr>
          <a:xfrm>
            <a:off x="2508610" y="3016876"/>
            <a:ext cx="7051491" cy="2748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Li-Fi infrastructure and devices can be more expensive than traditional Wi-Fi systems.</a:t>
            </a:r>
            <a:endParaRPr lang="en-US" sz="1500" dirty="0"/>
          </a:p>
        </p:txBody>
      </p:sp>
      <p:sp>
        <p:nvSpPr>
          <p:cNvPr id="16" name="Shape 11">
            <a:extLst>
              <a:ext uri="{FF2B5EF4-FFF2-40B4-BE49-F238E27FC236}">
                <a16:creationId xmlns:a16="http://schemas.microsoft.com/office/drawing/2014/main" id="{D44F8712-3F5F-2ADF-13F3-0D2AC27C3978}"/>
              </a:ext>
            </a:extLst>
          </p:cNvPr>
          <p:cNvSpPr/>
          <p:nvPr/>
        </p:nvSpPr>
        <p:spPr>
          <a:xfrm>
            <a:off x="565274" y="3574726"/>
            <a:ext cx="1565594" cy="830269"/>
          </a:xfrm>
          <a:prstGeom prst="roundRect">
            <a:avLst>
              <a:gd name="adj" fmla="val 5643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7" name="Text 12">
            <a:extLst>
              <a:ext uri="{FF2B5EF4-FFF2-40B4-BE49-F238E27FC236}">
                <a16:creationId xmlns:a16="http://schemas.microsoft.com/office/drawing/2014/main" id="{38619921-F068-A644-F649-05E1150A58C1}"/>
              </a:ext>
            </a:extLst>
          </p:cNvPr>
          <p:cNvSpPr/>
          <p:nvPr/>
        </p:nvSpPr>
        <p:spPr>
          <a:xfrm>
            <a:off x="1293358" y="3733512"/>
            <a:ext cx="123356" cy="343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3</a:t>
            </a:r>
            <a:endParaRPr lang="en-US" sz="1900" dirty="0"/>
          </a:p>
        </p:txBody>
      </p:sp>
      <p:sp>
        <p:nvSpPr>
          <p:cNvPr id="18" name="Text 13">
            <a:extLst>
              <a:ext uri="{FF2B5EF4-FFF2-40B4-BE49-F238E27FC236}">
                <a16:creationId xmlns:a16="http://schemas.microsoft.com/office/drawing/2014/main" id="{CA028557-3E15-78C0-2075-78FC9DA91615}"/>
              </a:ext>
            </a:extLst>
          </p:cNvPr>
          <p:cNvSpPr/>
          <p:nvPr/>
        </p:nvSpPr>
        <p:spPr>
          <a:xfrm>
            <a:off x="2508610" y="3534159"/>
            <a:ext cx="2171803" cy="282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Interference</a:t>
            </a:r>
            <a:endParaRPr lang="en-US" sz="2000" dirty="0"/>
          </a:p>
        </p:txBody>
      </p:sp>
      <p:sp>
        <p:nvSpPr>
          <p:cNvPr id="19" name="Text 14">
            <a:extLst>
              <a:ext uri="{FF2B5EF4-FFF2-40B4-BE49-F238E27FC236}">
                <a16:creationId xmlns:a16="http://schemas.microsoft.com/office/drawing/2014/main" id="{B9987874-3228-E619-B80C-1C997C0C171D}"/>
              </a:ext>
            </a:extLst>
          </p:cNvPr>
          <p:cNvSpPr/>
          <p:nvPr/>
        </p:nvSpPr>
        <p:spPr>
          <a:xfrm>
            <a:off x="2508610" y="3972548"/>
            <a:ext cx="7255255" cy="3867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External light sources can interfere with Li-Fi signals, affecting transmission quality.</a:t>
            </a:r>
            <a:endParaRPr lang="en-US" sz="1500" dirty="0"/>
          </a:p>
        </p:txBody>
      </p:sp>
      <p:sp>
        <p:nvSpPr>
          <p:cNvPr id="21" name="Shape 16">
            <a:extLst>
              <a:ext uri="{FF2B5EF4-FFF2-40B4-BE49-F238E27FC236}">
                <a16:creationId xmlns:a16="http://schemas.microsoft.com/office/drawing/2014/main" id="{87A459A4-9EFD-FA0B-F575-8451FA38758D}"/>
              </a:ext>
            </a:extLst>
          </p:cNvPr>
          <p:cNvSpPr/>
          <p:nvPr/>
        </p:nvSpPr>
        <p:spPr>
          <a:xfrm>
            <a:off x="579205" y="4544840"/>
            <a:ext cx="1551662" cy="960231"/>
          </a:xfrm>
          <a:prstGeom prst="roundRect">
            <a:avLst>
              <a:gd name="adj" fmla="val 5643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22" name="Text 17">
            <a:extLst>
              <a:ext uri="{FF2B5EF4-FFF2-40B4-BE49-F238E27FC236}">
                <a16:creationId xmlns:a16="http://schemas.microsoft.com/office/drawing/2014/main" id="{E8BA2594-CAD1-F36F-D49F-1BE4218F46A7}"/>
              </a:ext>
            </a:extLst>
          </p:cNvPr>
          <p:cNvSpPr/>
          <p:nvPr/>
        </p:nvSpPr>
        <p:spPr>
          <a:xfrm>
            <a:off x="1238698" y="4842252"/>
            <a:ext cx="124462" cy="343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4</a:t>
            </a:r>
            <a:endParaRPr lang="en-US" sz="1900" dirty="0"/>
          </a:p>
        </p:txBody>
      </p:sp>
      <p:sp>
        <p:nvSpPr>
          <p:cNvPr id="23" name="Text 18">
            <a:extLst>
              <a:ext uri="{FF2B5EF4-FFF2-40B4-BE49-F238E27FC236}">
                <a16:creationId xmlns:a16="http://schemas.microsoft.com/office/drawing/2014/main" id="{D8757BB5-E37C-03D8-2D7F-544393A21959}"/>
              </a:ext>
            </a:extLst>
          </p:cNvPr>
          <p:cNvSpPr/>
          <p:nvPr/>
        </p:nvSpPr>
        <p:spPr>
          <a:xfrm>
            <a:off x="2427010" y="4575559"/>
            <a:ext cx="2253403" cy="282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Power Consumption</a:t>
            </a:r>
            <a:endParaRPr lang="en-US" sz="2000" dirty="0"/>
          </a:p>
        </p:txBody>
      </p:sp>
      <p:sp>
        <p:nvSpPr>
          <p:cNvPr id="24" name="Text 19">
            <a:extLst>
              <a:ext uri="{FF2B5EF4-FFF2-40B4-BE49-F238E27FC236}">
                <a16:creationId xmlns:a16="http://schemas.microsoft.com/office/drawing/2014/main" id="{E194C03B-5BF1-3C0A-9595-FDCE719B18B4}"/>
              </a:ext>
            </a:extLst>
          </p:cNvPr>
          <p:cNvSpPr/>
          <p:nvPr/>
        </p:nvSpPr>
        <p:spPr>
          <a:xfrm>
            <a:off x="2427010" y="5013947"/>
            <a:ext cx="6513790" cy="549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Li-Fi technology can require higher power consumption compared to Wi-Fi.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51420927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729027-D256-5FE1-29C2-6F1E9BA63A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805FD7-0736-2FB0-FDE1-1AB70A653F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991A6B7E-1DE2-471A-B527-0208031EA89A}" type="datetime1">
              <a:rPr lang="en-IN" sz="1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23-12-2024</a:t>
            </a:fld>
            <a:endParaRPr lang="en-IN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08A53E-4FED-80B7-F7C9-607C6C763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20738" y="6356349"/>
            <a:ext cx="2895600" cy="365125"/>
          </a:xfrm>
        </p:spPr>
        <p:txBody>
          <a:bodyPr/>
          <a:lstStyle/>
          <a:p>
            <a:r>
              <a:rPr lang="en-IN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ECE, KSSEM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221F4A-F9CD-3F8E-F2F0-35052D270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18</a:t>
            </a:fld>
            <a:endParaRPr lang="en-IN"/>
          </a:p>
        </p:txBody>
      </p:sp>
      <p:pic>
        <p:nvPicPr>
          <p:cNvPr id="7" name="Image 0">
            <a:extLst>
              <a:ext uri="{FF2B5EF4-FFF2-40B4-BE49-F238E27FC236}">
                <a16:creationId xmlns:a16="http://schemas.microsoft.com/office/drawing/2014/main" id="{82407154-AC6D-42FE-A28B-A8BB15B495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0000"/>
          <a:stretch/>
        </p:blipFill>
        <p:spPr>
          <a:xfrm>
            <a:off x="8840732" y="1595151"/>
            <a:ext cx="2743200" cy="4094150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DC86CA25-8972-D648-6CCA-82AC5FF1EAD3}"/>
              </a:ext>
            </a:extLst>
          </p:cNvPr>
          <p:cNvSpPr txBox="1">
            <a:spLocks/>
          </p:cNvSpPr>
          <p:nvPr/>
        </p:nvSpPr>
        <p:spPr>
          <a:xfrm>
            <a:off x="2002926" y="635840"/>
            <a:ext cx="7931224" cy="720080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b="1" i="1" u="sng" dirty="0">
                <a:latin typeface="Times New Roman" pitchFamily="18" charset="0"/>
                <a:cs typeface="Times New Roman" pitchFamily="18" charset="0"/>
              </a:rPr>
              <a:t>Advantages</a:t>
            </a:r>
            <a:endParaRPr lang="en-IN" b="1" i="1" u="sng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B7C324-13F0-AF88-3263-17E388DF347A}"/>
              </a:ext>
            </a:extLst>
          </p:cNvPr>
          <p:cNvSpPr txBox="1"/>
          <p:nvPr/>
        </p:nvSpPr>
        <p:spPr>
          <a:xfrm>
            <a:off x="1524000" y="1355920"/>
            <a:ext cx="5807544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800" dirty="0"/>
              <a:t>High speed data transfer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800" dirty="0"/>
              <a:t>Lifi is more secure than Wifi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800" dirty="0"/>
              <a:t>Can be used in sensitive areas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800" dirty="0"/>
              <a:t>Reduces electromagnetic radiation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800" dirty="0"/>
              <a:t>Can be used in under water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800" dirty="0"/>
              <a:t>Low cost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800" dirty="0"/>
              <a:t>Environmentally friendly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8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dirty="0"/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71350942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5024AC-4FAE-9CC8-6879-472EC7477B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DA8B64-A144-4932-F568-5FB353CC50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991A6B7E-1DE2-471A-B527-0208031EA89A}" type="datetime1">
              <a:rPr lang="en-IN" sz="1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23-12-2024</a:t>
            </a:fld>
            <a:endParaRPr lang="en-IN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C44C5B-A938-405E-AB52-D625816E6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20738" y="6356349"/>
            <a:ext cx="2895600" cy="365125"/>
          </a:xfrm>
        </p:spPr>
        <p:txBody>
          <a:bodyPr/>
          <a:lstStyle/>
          <a:p>
            <a:r>
              <a:rPr lang="en-IN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ECE, KSSEM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255D44-FBB5-5528-9E01-5D8882CE2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19</a:t>
            </a:fld>
            <a:endParaRPr lang="en-IN"/>
          </a:p>
        </p:txBody>
      </p:sp>
      <p:pic>
        <p:nvPicPr>
          <p:cNvPr id="2" name="Image 0">
            <a:extLst>
              <a:ext uri="{FF2B5EF4-FFF2-40B4-BE49-F238E27FC236}">
                <a16:creationId xmlns:a16="http://schemas.microsoft.com/office/drawing/2014/main" id="{F38196E3-37CD-1885-879B-E098BE0E1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5986" y="1362039"/>
            <a:ext cx="3159907" cy="426522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26FAF3-F592-20D0-6AFE-6B00228514B8}"/>
              </a:ext>
            </a:extLst>
          </p:cNvPr>
          <p:cNvSpPr txBox="1"/>
          <p:nvPr/>
        </p:nvSpPr>
        <p:spPr>
          <a:xfrm>
            <a:off x="3036654" y="514520"/>
            <a:ext cx="4561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u="sng" dirty="0"/>
              <a:t>Disadvantages</a:t>
            </a:r>
            <a:endParaRPr lang="en-IN" sz="3600" b="1" i="1" u="sn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B6D4F7-8E66-F578-C616-0350A93B133E}"/>
              </a:ext>
            </a:extLst>
          </p:cNvPr>
          <p:cNvSpPr txBox="1"/>
          <p:nvPr/>
        </p:nvSpPr>
        <p:spPr>
          <a:xfrm>
            <a:off x="1521686" y="2018364"/>
            <a:ext cx="528432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Short range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 Requires direct line of sight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Difficult to use outdoors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Reduced mobility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800" dirty="0"/>
              <a:t>Interference from Light Sources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800" dirty="0"/>
              <a:t>Limited Availability</a:t>
            </a:r>
          </a:p>
        </p:txBody>
      </p:sp>
    </p:spTree>
    <p:extLst>
      <p:ext uri="{BB962C8B-B14F-4D97-AF65-F5344CB8AC3E}">
        <p14:creationId xmlns:p14="http://schemas.microsoft.com/office/powerpoint/2010/main" val="1075430597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4A220-D66D-2981-14CD-6A33B49C9E10}"/>
              </a:ext>
            </a:extLst>
          </p:cNvPr>
          <p:cNvSpPr txBox="1">
            <a:spLocks/>
          </p:cNvSpPr>
          <p:nvPr/>
        </p:nvSpPr>
        <p:spPr>
          <a:xfrm>
            <a:off x="2506287" y="338163"/>
            <a:ext cx="7772400" cy="115212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b="1" dirty="0">
                <a:latin typeface="Times New Roman" pitchFamily="18" charset="0"/>
                <a:cs typeface="Times New Roman" pitchFamily="18" charset="0"/>
              </a:rPr>
              <a:t>Introduction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7F77FA-60B4-6BBE-F583-6DD05741415F}"/>
              </a:ext>
            </a:extLst>
          </p:cNvPr>
          <p:cNvSpPr txBox="1"/>
          <p:nvPr/>
        </p:nvSpPr>
        <p:spPr>
          <a:xfrm>
            <a:off x="2352502" y="1317341"/>
            <a:ext cx="910243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/>
              <a:t>Li-Fi, short for Light Fidelity, is a revolutionary technology that utilizes visible light communication (VLC) to transmit data. Unlike Wi-Fi, which relies on radio waves, Li-Fi employs light waves to transmit data. This innovative approach offers several advantages, including high data rates, enhanced security, and interference-free operation.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3B3535"/>
                </a:solidFill>
                <a:ea typeface="Sora Light" pitchFamily="34" charset="-122"/>
                <a:cs typeface="Sora Light" pitchFamily="34" charset="-120"/>
              </a:rPr>
              <a:t>Li-Fi, short for Light Fidelity, is a wireless communication technology that uses visible light to transmit data.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BAA1835-D7B9-B1C2-F067-A23FB0ED6D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DA55C2A3-181D-44DA-9183-5CB054CEE199}" type="datetime1">
              <a:rPr lang="en-IN" sz="1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23-12-2024</a:t>
            </a:fld>
            <a:endParaRPr lang="en-IN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CA178EE6-808F-BB0E-4189-ECDCFE8F8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173787"/>
            <a:ext cx="2895600" cy="365125"/>
          </a:xfrm>
        </p:spPr>
        <p:txBody>
          <a:bodyPr/>
          <a:lstStyle/>
          <a:p>
            <a:r>
              <a:rPr lang="en-IN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ECE, KSSEM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9474D7C-0D4F-E0B3-D30B-C9E086B96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6700328"/>
      </p:ext>
    </p:extLst>
  </p:cSld>
  <p:clrMapOvr>
    <a:masterClrMapping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F1E5F1-1CF3-50E3-D720-C6F69E200C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6E856-E4C8-0341-F24E-CE1D6A86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991A6B7E-1DE2-471A-B527-0208031EA89A}" type="datetime1">
              <a:rPr lang="en-IN" sz="1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23-12-2024</a:t>
            </a:fld>
            <a:endParaRPr lang="en-IN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2FA950-4BB2-AE9D-35EB-FF90703A6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20738" y="6356349"/>
            <a:ext cx="2895600" cy="365125"/>
          </a:xfrm>
        </p:spPr>
        <p:txBody>
          <a:bodyPr/>
          <a:lstStyle/>
          <a:p>
            <a:r>
              <a:rPr lang="en-IN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ECE, KSSEM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BAC201-C8AB-8754-9448-904993550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20</a:t>
            </a:fld>
            <a:endParaRPr lang="en-IN"/>
          </a:p>
        </p:txBody>
      </p:sp>
      <p:sp>
        <p:nvSpPr>
          <p:cNvPr id="9" name="Text 0">
            <a:extLst>
              <a:ext uri="{FF2B5EF4-FFF2-40B4-BE49-F238E27FC236}">
                <a16:creationId xmlns:a16="http://schemas.microsoft.com/office/drawing/2014/main" id="{7F8E2876-9869-0A32-AAD2-A25EA075C018}"/>
              </a:ext>
            </a:extLst>
          </p:cNvPr>
          <p:cNvSpPr/>
          <p:nvPr/>
        </p:nvSpPr>
        <p:spPr>
          <a:xfrm>
            <a:off x="1991664" y="150593"/>
            <a:ext cx="9164015" cy="7877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Practical Applications and Use Cases</a:t>
            </a:r>
            <a:endParaRPr lang="en-US" sz="4150" dirty="0"/>
          </a:p>
        </p:txBody>
      </p:sp>
      <p:pic>
        <p:nvPicPr>
          <p:cNvPr id="41" name="Image 1" descr="preencoded.png">
            <a:extLst>
              <a:ext uri="{FF2B5EF4-FFF2-40B4-BE49-F238E27FC236}">
                <a16:creationId xmlns:a16="http://schemas.microsoft.com/office/drawing/2014/main" id="{CED00F6C-AAD6-E164-22BF-7A4B4A880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2519" y="865261"/>
            <a:ext cx="503396" cy="503396"/>
          </a:xfrm>
          <a:prstGeom prst="rect">
            <a:avLst/>
          </a:prstGeom>
        </p:spPr>
      </p:pic>
      <p:sp>
        <p:nvSpPr>
          <p:cNvPr id="42" name="Text 1">
            <a:extLst>
              <a:ext uri="{FF2B5EF4-FFF2-40B4-BE49-F238E27FC236}">
                <a16:creationId xmlns:a16="http://schemas.microsoft.com/office/drawing/2014/main" id="{F178E1F7-16E2-A05C-B9DF-60491B9E5704}"/>
              </a:ext>
            </a:extLst>
          </p:cNvPr>
          <p:cNvSpPr/>
          <p:nvPr/>
        </p:nvSpPr>
        <p:spPr>
          <a:xfrm>
            <a:off x="2642519" y="1569992"/>
            <a:ext cx="2984540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Industrial Automation</a:t>
            </a:r>
            <a:endParaRPr lang="en-US" sz="2050" dirty="0"/>
          </a:p>
        </p:txBody>
      </p:sp>
      <p:sp>
        <p:nvSpPr>
          <p:cNvPr id="43" name="Text 2">
            <a:extLst>
              <a:ext uri="{FF2B5EF4-FFF2-40B4-BE49-F238E27FC236}">
                <a16:creationId xmlns:a16="http://schemas.microsoft.com/office/drawing/2014/main" id="{97E7B1A9-9674-28D1-EC31-D1D7E2776700}"/>
              </a:ext>
            </a:extLst>
          </p:cNvPr>
          <p:cNvSpPr/>
          <p:nvPr/>
        </p:nvSpPr>
        <p:spPr>
          <a:xfrm>
            <a:off x="2642519" y="2021834"/>
            <a:ext cx="3716298" cy="966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Li-Fi enables seamless data transfer in noisy industrial environments, improving efficiency.</a:t>
            </a:r>
            <a:endParaRPr lang="en-US" sz="1550" dirty="0"/>
          </a:p>
        </p:txBody>
      </p:sp>
      <p:pic>
        <p:nvPicPr>
          <p:cNvPr id="44" name="Image 2" descr="preencoded.png">
            <a:extLst>
              <a:ext uri="{FF2B5EF4-FFF2-40B4-BE49-F238E27FC236}">
                <a16:creationId xmlns:a16="http://schemas.microsoft.com/office/drawing/2014/main" id="{975F9090-7C2C-80F2-FCE8-464445859F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0759" y="865261"/>
            <a:ext cx="503396" cy="503396"/>
          </a:xfrm>
          <a:prstGeom prst="rect">
            <a:avLst/>
          </a:prstGeom>
        </p:spPr>
      </p:pic>
      <p:sp>
        <p:nvSpPr>
          <p:cNvPr id="45" name="Text 3">
            <a:extLst>
              <a:ext uri="{FF2B5EF4-FFF2-40B4-BE49-F238E27FC236}">
                <a16:creationId xmlns:a16="http://schemas.microsoft.com/office/drawing/2014/main" id="{24F42B73-D3C5-F2AD-A030-11677C703AFA}"/>
              </a:ext>
            </a:extLst>
          </p:cNvPr>
          <p:cNvSpPr/>
          <p:nvPr/>
        </p:nvSpPr>
        <p:spPr>
          <a:xfrm>
            <a:off x="6660759" y="1569992"/>
            <a:ext cx="2649617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Healthcare</a:t>
            </a:r>
            <a:endParaRPr lang="en-US" sz="2050" dirty="0"/>
          </a:p>
        </p:txBody>
      </p:sp>
      <p:sp>
        <p:nvSpPr>
          <p:cNvPr id="46" name="Text 4">
            <a:extLst>
              <a:ext uri="{FF2B5EF4-FFF2-40B4-BE49-F238E27FC236}">
                <a16:creationId xmlns:a16="http://schemas.microsoft.com/office/drawing/2014/main" id="{C8C018C8-84F9-8F62-BCA9-D5EE2391BFC3}"/>
              </a:ext>
            </a:extLst>
          </p:cNvPr>
          <p:cNvSpPr/>
          <p:nvPr/>
        </p:nvSpPr>
        <p:spPr>
          <a:xfrm>
            <a:off x="6660759" y="2021834"/>
            <a:ext cx="3716298" cy="966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Secure and high-speed Li-Fi networks can support real-time medical data transmission.</a:t>
            </a:r>
            <a:endParaRPr lang="en-US" sz="1550" dirty="0"/>
          </a:p>
        </p:txBody>
      </p:sp>
      <p:pic>
        <p:nvPicPr>
          <p:cNvPr id="47" name="Image 3" descr="preencoded.png">
            <a:extLst>
              <a:ext uri="{FF2B5EF4-FFF2-40B4-BE49-F238E27FC236}">
                <a16:creationId xmlns:a16="http://schemas.microsoft.com/office/drawing/2014/main" id="{7E0F6343-0F2B-4DF2-F08D-4E034A7FE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519" y="3592030"/>
            <a:ext cx="503396" cy="503396"/>
          </a:xfrm>
          <a:prstGeom prst="rect">
            <a:avLst/>
          </a:prstGeom>
        </p:spPr>
      </p:pic>
      <p:sp>
        <p:nvSpPr>
          <p:cNvPr id="48" name="Text 5">
            <a:extLst>
              <a:ext uri="{FF2B5EF4-FFF2-40B4-BE49-F238E27FC236}">
                <a16:creationId xmlns:a16="http://schemas.microsoft.com/office/drawing/2014/main" id="{685F9CA0-8BCD-9912-6E2D-D2BDB53D678E}"/>
              </a:ext>
            </a:extLst>
          </p:cNvPr>
          <p:cNvSpPr/>
          <p:nvPr/>
        </p:nvSpPr>
        <p:spPr>
          <a:xfrm>
            <a:off x="2642519" y="4296761"/>
            <a:ext cx="2760702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Office Environments</a:t>
            </a:r>
            <a:endParaRPr lang="en-US" sz="2050" dirty="0"/>
          </a:p>
        </p:txBody>
      </p:sp>
      <p:sp>
        <p:nvSpPr>
          <p:cNvPr id="49" name="Text 6">
            <a:extLst>
              <a:ext uri="{FF2B5EF4-FFF2-40B4-BE49-F238E27FC236}">
                <a16:creationId xmlns:a16="http://schemas.microsoft.com/office/drawing/2014/main" id="{C87BADDC-CA51-619D-A47B-636FBD95267F}"/>
              </a:ext>
            </a:extLst>
          </p:cNvPr>
          <p:cNvSpPr/>
          <p:nvPr/>
        </p:nvSpPr>
        <p:spPr>
          <a:xfrm>
            <a:off x="2642519" y="4748604"/>
            <a:ext cx="3716298" cy="966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Li-Fi offers a safe and high-bandwidth solution for data transfer and collaboration.</a:t>
            </a:r>
            <a:endParaRPr lang="en-US" sz="1550" dirty="0"/>
          </a:p>
        </p:txBody>
      </p:sp>
      <p:pic>
        <p:nvPicPr>
          <p:cNvPr id="50" name="Image 4" descr="preencoded.png">
            <a:extLst>
              <a:ext uri="{FF2B5EF4-FFF2-40B4-BE49-F238E27FC236}">
                <a16:creationId xmlns:a16="http://schemas.microsoft.com/office/drawing/2014/main" id="{EA014F85-4E42-CDBE-CBA4-32F4F405EA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0759" y="3592030"/>
            <a:ext cx="503396" cy="503396"/>
          </a:xfrm>
          <a:prstGeom prst="rect">
            <a:avLst/>
          </a:prstGeom>
        </p:spPr>
      </p:pic>
      <p:sp>
        <p:nvSpPr>
          <p:cNvPr id="51" name="Text 7">
            <a:extLst>
              <a:ext uri="{FF2B5EF4-FFF2-40B4-BE49-F238E27FC236}">
                <a16:creationId xmlns:a16="http://schemas.microsoft.com/office/drawing/2014/main" id="{9B3F576C-6D1B-C3AB-59AE-C5234D3C0FAA}"/>
              </a:ext>
            </a:extLst>
          </p:cNvPr>
          <p:cNvSpPr/>
          <p:nvPr/>
        </p:nvSpPr>
        <p:spPr>
          <a:xfrm>
            <a:off x="6660759" y="4296761"/>
            <a:ext cx="311622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Museums and Galleries</a:t>
            </a:r>
            <a:endParaRPr lang="en-US" sz="2050" dirty="0"/>
          </a:p>
        </p:txBody>
      </p:sp>
      <p:sp>
        <p:nvSpPr>
          <p:cNvPr id="52" name="Text 8">
            <a:extLst>
              <a:ext uri="{FF2B5EF4-FFF2-40B4-BE49-F238E27FC236}">
                <a16:creationId xmlns:a16="http://schemas.microsoft.com/office/drawing/2014/main" id="{1481DC8E-6E0C-9D95-28A5-B9BCA3E55372}"/>
              </a:ext>
            </a:extLst>
          </p:cNvPr>
          <p:cNvSpPr/>
          <p:nvPr/>
        </p:nvSpPr>
        <p:spPr>
          <a:xfrm>
            <a:off x="6660759" y="4748604"/>
            <a:ext cx="3716298" cy="966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Li-Fi can enhance visitor experience by providing interactive content and information.</a:t>
            </a:r>
            <a:endParaRPr lang="en-US" sz="1550" dirty="0"/>
          </a:p>
        </p:txBody>
      </p:sp>
    </p:spTree>
    <p:extLst>
      <p:ext uri="{BB962C8B-B14F-4D97-AF65-F5344CB8AC3E}">
        <p14:creationId xmlns:p14="http://schemas.microsoft.com/office/powerpoint/2010/main" val="66358617"/>
      </p:ext>
    </p:extLst>
  </p:cSld>
  <p:clrMapOvr>
    <a:masterClrMapping/>
  </p:clrMapOvr>
  <p:transition spd="med">
    <p:pull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EFAD14-EED9-F278-218B-950A3B051E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2E5A5A-D2BE-712A-0F74-3390003D28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991A6B7E-1DE2-471A-B527-0208031EA89A}" type="datetime1">
              <a:rPr lang="en-IN" sz="1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23-12-2024</a:t>
            </a:fld>
            <a:endParaRPr lang="en-IN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D6A3DC-4D02-AA10-4869-98C3235E1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20738" y="6356349"/>
            <a:ext cx="2895600" cy="365125"/>
          </a:xfrm>
        </p:spPr>
        <p:txBody>
          <a:bodyPr/>
          <a:lstStyle/>
          <a:p>
            <a:r>
              <a:rPr lang="en-IN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ECE, KSSEM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AF725C-20DB-FADE-55B5-219F27D79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21</a:t>
            </a:fld>
            <a:endParaRPr lang="en-IN"/>
          </a:p>
        </p:txBody>
      </p:sp>
      <p:sp>
        <p:nvSpPr>
          <p:cNvPr id="22" name="Text 0">
            <a:extLst>
              <a:ext uri="{FF2B5EF4-FFF2-40B4-BE49-F238E27FC236}">
                <a16:creationId xmlns:a16="http://schemas.microsoft.com/office/drawing/2014/main" id="{895EF5EE-4E73-B441-8914-50FF293DF77A}"/>
              </a:ext>
            </a:extLst>
          </p:cNvPr>
          <p:cNvSpPr/>
          <p:nvPr/>
        </p:nvSpPr>
        <p:spPr>
          <a:xfrm>
            <a:off x="1845425" y="107290"/>
            <a:ext cx="9152313" cy="7630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3600" b="1" i="1" u="sng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Future Developments</a:t>
            </a:r>
            <a:endParaRPr lang="en-US" sz="3600" b="1" i="1" u="sng" dirty="0"/>
          </a:p>
        </p:txBody>
      </p:sp>
      <p:sp>
        <p:nvSpPr>
          <p:cNvPr id="23" name="Shape 1">
            <a:extLst>
              <a:ext uri="{FF2B5EF4-FFF2-40B4-BE49-F238E27FC236}">
                <a16:creationId xmlns:a16="http://schemas.microsoft.com/office/drawing/2014/main" id="{17453421-2914-27D4-91D6-205D955C8A61}"/>
              </a:ext>
            </a:extLst>
          </p:cNvPr>
          <p:cNvSpPr/>
          <p:nvPr/>
        </p:nvSpPr>
        <p:spPr>
          <a:xfrm>
            <a:off x="2514405" y="870387"/>
            <a:ext cx="30480" cy="5271254"/>
          </a:xfrm>
          <a:prstGeom prst="roundRect">
            <a:avLst>
              <a:gd name="adj" fmla="val 298550"/>
            </a:avLst>
          </a:prstGeom>
          <a:solidFill>
            <a:srgbClr val="BBC2DC"/>
          </a:solidFill>
          <a:ln/>
        </p:spPr>
      </p:sp>
      <p:sp>
        <p:nvSpPr>
          <p:cNvPr id="24" name="Shape 2">
            <a:extLst>
              <a:ext uri="{FF2B5EF4-FFF2-40B4-BE49-F238E27FC236}">
                <a16:creationId xmlns:a16="http://schemas.microsoft.com/office/drawing/2014/main" id="{567BDC5A-307A-9DF4-728E-C391450307A7}"/>
              </a:ext>
            </a:extLst>
          </p:cNvPr>
          <p:cNvSpPr/>
          <p:nvPr/>
        </p:nvSpPr>
        <p:spPr>
          <a:xfrm>
            <a:off x="2742886" y="1342589"/>
            <a:ext cx="758309" cy="30480"/>
          </a:xfrm>
          <a:prstGeom prst="roundRect">
            <a:avLst>
              <a:gd name="adj" fmla="val 298550"/>
            </a:avLst>
          </a:prstGeom>
          <a:solidFill>
            <a:srgbClr val="BBC2DC"/>
          </a:solidFill>
          <a:ln/>
        </p:spPr>
      </p:sp>
      <p:sp>
        <p:nvSpPr>
          <p:cNvPr id="25" name="Shape 3">
            <a:extLst>
              <a:ext uri="{FF2B5EF4-FFF2-40B4-BE49-F238E27FC236}">
                <a16:creationId xmlns:a16="http://schemas.microsoft.com/office/drawing/2014/main" id="{44A7CBAD-E15D-26A8-1DF2-4443B4B56F6E}"/>
              </a:ext>
            </a:extLst>
          </p:cNvPr>
          <p:cNvSpPr/>
          <p:nvPr/>
        </p:nvSpPr>
        <p:spPr>
          <a:xfrm>
            <a:off x="2285924" y="1114108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26" name="Text 4">
            <a:extLst>
              <a:ext uri="{FF2B5EF4-FFF2-40B4-BE49-F238E27FC236}">
                <a16:creationId xmlns:a16="http://schemas.microsoft.com/office/drawing/2014/main" id="{5BE2E2C8-CB8E-676C-52F6-E00DC43AD670}"/>
              </a:ext>
            </a:extLst>
          </p:cNvPr>
          <p:cNvSpPr/>
          <p:nvPr/>
        </p:nvSpPr>
        <p:spPr>
          <a:xfrm>
            <a:off x="2462374" y="1186736"/>
            <a:ext cx="13442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27" name="Text 5">
            <a:extLst>
              <a:ext uri="{FF2B5EF4-FFF2-40B4-BE49-F238E27FC236}">
                <a16:creationId xmlns:a16="http://schemas.microsoft.com/office/drawing/2014/main" id="{E8AC96C3-7C39-5976-AE17-206C5E9C045F}"/>
              </a:ext>
            </a:extLst>
          </p:cNvPr>
          <p:cNvSpPr/>
          <p:nvPr/>
        </p:nvSpPr>
        <p:spPr>
          <a:xfrm>
            <a:off x="3721222" y="1086962"/>
            <a:ext cx="310122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Increased Bandwidth</a:t>
            </a:r>
            <a:endParaRPr lang="en-US" sz="2200" dirty="0"/>
          </a:p>
        </p:txBody>
      </p:sp>
      <p:sp>
        <p:nvSpPr>
          <p:cNvPr id="28" name="Text 6">
            <a:extLst>
              <a:ext uri="{FF2B5EF4-FFF2-40B4-BE49-F238E27FC236}">
                <a16:creationId xmlns:a16="http://schemas.microsoft.com/office/drawing/2014/main" id="{828716FF-C2A6-A70C-25E1-51368DB9FC2D}"/>
              </a:ext>
            </a:extLst>
          </p:cNvPr>
          <p:cNvSpPr/>
          <p:nvPr/>
        </p:nvSpPr>
        <p:spPr>
          <a:xfrm>
            <a:off x="3721222" y="1573094"/>
            <a:ext cx="611088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Future advancements in Li-Fi technology will enable even higher data rates.</a:t>
            </a:r>
            <a:endParaRPr lang="en-US" sz="1700" dirty="0"/>
          </a:p>
        </p:txBody>
      </p:sp>
      <p:sp>
        <p:nvSpPr>
          <p:cNvPr id="29" name="Shape 7">
            <a:extLst>
              <a:ext uri="{FF2B5EF4-FFF2-40B4-BE49-F238E27FC236}">
                <a16:creationId xmlns:a16="http://schemas.microsoft.com/office/drawing/2014/main" id="{0FAA67F1-312E-8E2E-CB31-34E7A5E2DBD0}"/>
              </a:ext>
            </a:extLst>
          </p:cNvPr>
          <p:cNvSpPr/>
          <p:nvPr/>
        </p:nvSpPr>
        <p:spPr>
          <a:xfrm>
            <a:off x="2742886" y="3171865"/>
            <a:ext cx="758309" cy="30480"/>
          </a:xfrm>
          <a:prstGeom prst="roundRect">
            <a:avLst>
              <a:gd name="adj" fmla="val 298550"/>
            </a:avLst>
          </a:prstGeom>
          <a:solidFill>
            <a:srgbClr val="BBC2DC"/>
          </a:solidFill>
          <a:ln/>
        </p:spPr>
      </p:sp>
      <p:sp>
        <p:nvSpPr>
          <p:cNvPr id="30" name="Shape 8">
            <a:extLst>
              <a:ext uri="{FF2B5EF4-FFF2-40B4-BE49-F238E27FC236}">
                <a16:creationId xmlns:a16="http://schemas.microsoft.com/office/drawing/2014/main" id="{3FA61AEC-9940-1CED-330F-6D15CE7D88AE}"/>
              </a:ext>
            </a:extLst>
          </p:cNvPr>
          <p:cNvSpPr/>
          <p:nvPr/>
        </p:nvSpPr>
        <p:spPr>
          <a:xfrm>
            <a:off x="2285924" y="2943384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31" name="Text 9">
            <a:extLst>
              <a:ext uri="{FF2B5EF4-FFF2-40B4-BE49-F238E27FC236}">
                <a16:creationId xmlns:a16="http://schemas.microsoft.com/office/drawing/2014/main" id="{F75DF0E4-33A7-92FB-B08B-D7938638E01A}"/>
              </a:ext>
            </a:extLst>
          </p:cNvPr>
          <p:cNvSpPr/>
          <p:nvPr/>
        </p:nvSpPr>
        <p:spPr>
          <a:xfrm>
            <a:off x="2427489" y="3016012"/>
            <a:ext cx="20419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32" name="Text 10">
            <a:extLst>
              <a:ext uri="{FF2B5EF4-FFF2-40B4-BE49-F238E27FC236}">
                <a16:creationId xmlns:a16="http://schemas.microsoft.com/office/drawing/2014/main" id="{F731DE27-EC66-E085-F323-803F1C34024E}"/>
              </a:ext>
            </a:extLst>
          </p:cNvPr>
          <p:cNvSpPr/>
          <p:nvPr/>
        </p:nvSpPr>
        <p:spPr>
          <a:xfrm>
            <a:off x="3721222" y="291623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Wider Adoption</a:t>
            </a:r>
            <a:endParaRPr lang="en-US" sz="2200" dirty="0"/>
          </a:p>
        </p:txBody>
      </p:sp>
      <p:sp>
        <p:nvSpPr>
          <p:cNvPr id="33" name="Text 11">
            <a:extLst>
              <a:ext uri="{FF2B5EF4-FFF2-40B4-BE49-F238E27FC236}">
                <a16:creationId xmlns:a16="http://schemas.microsoft.com/office/drawing/2014/main" id="{AEACA03A-C2D2-2526-14C0-63D755D32DBD}"/>
              </a:ext>
            </a:extLst>
          </p:cNvPr>
          <p:cNvSpPr/>
          <p:nvPr/>
        </p:nvSpPr>
        <p:spPr>
          <a:xfrm>
            <a:off x="3721222" y="3402370"/>
            <a:ext cx="611088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As Li-Fi becomes more cost-effective, it will find broader applications across industries.</a:t>
            </a:r>
            <a:endParaRPr lang="en-US" sz="1700" dirty="0"/>
          </a:p>
        </p:txBody>
      </p:sp>
      <p:sp>
        <p:nvSpPr>
          <p:cNvPr id="34" name="Shape 12">
            <a:extLst>
              <a:ext uri="{FF2B5EF4-FFF2-40B4-BE49-F238E27FC236}">
                <a16:creationId xmlns:a16="http://schemas.microsoft.com/office/drawing/2014/main" id="{79619DBF-2647-96B7-CE9C-2C3BC546EEBE}"/>
              </a:ext>
            </a:extLst>
          </p:cNvPr>
          <p:cNvSpPr/>
          <p:nvPr/>
        </p:nvSpPr>
        <p:spPr>
          <a:xfrm>
            <a:off x="2742886" y="5001141"/>
            <a:ext cx="758309" cy="30480"/>
          </a:xfrm>
          <a:prstGeom prst="roundRect">
            <a:avLst>
              <a:gd name="adj" fmla="val 298550"/>
            </a:avLst>
          </a:prstGeom>
          <a:solidFill>
            <a:srgbClr val="BBC2DC"/>
          </a:solidFill>
          <a:ln/>
        </p:spPr>
      </p:sp>
      <p:sp>
        <p:nvSpPr>
          <p:cNvPr id="35" name="Shape 13">
            <a:extLst>
              <a:ext uri="{FF2B5EF4-FFF2-40B4-BE49-F238E27FC236}">
                <a16:creationId xmlns:a16="http://schemas.microsoft.com/office/drawing/2014/main" id="{4A40999B-F875-E492-7E89-AC93C99048B8}"/>
              </a:ext>
            </a:extLst>
          </p:cNvPr>
          <p:cNvSpPr/>
          <p:nvPr/>
        </p:nvSpPr>
        <p:spPr>
          <a:xfrm>
            <a:off x="2285924" y="4772660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36" name="Text 14">
            <a:extLst>
              <a:ext uri="{FF2B5EF4-FFF2-40B4-BE49-F238E27FC236}">
                <a16:creationId xmlns:a16="http://schemas.microsoft.com/office/drawing/2014/main" id="{1B61E3B5-9453-A0C5-17D8-759D2D638827}"/>
              </a:ext>
            </a:extLst>
          </p:cNvPr>
          <p:cNvSpPr/>
          <p:nvPr/>
        </p:nvSpPr>
        <p:spPr>
          <a:xfrm>
            <a:off x="2427370" y="4845288"/>
            <a:ext cx="204549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37" name="Text 15">
            <a:extLst>
              <a:ext uri="{FF2B5EF4-FFF2-40B4-BE49-F238E27FC236}">
                <a16:creationId xmlns:a16="http://schemas.microsoft.com/office/drawing/2014/main" id="{8BDF2E9F-46EE-501F-D077-0A1D51226654}"/>
              </a:ext>
            </a:extLst>
          </p:cNvPr>
          <p:cNvSpPr/>
          <p:nvPr/>
        </p:nvSpPr>
        <p:spPr>
          <a:xfrm>
            <a:off x="3721222" y="4745514"/>
            <a:ext cx="285607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Integration with IoT</a:t>
            </a:r>
            <a:endParaRPr lang="en-US" sz="2200" dirty="0"/>
          </a:p>
        </p:txBody>
      </p:sp>
      <p:sp>
        <p:nvSpPr>
          <p:cNvPr id="38" name="Text 16">
            <a:extLst>
              <a:ext uri="{FF2B5EF4-FFF2-40B4-BE49-F238E27FC236}">
                <a16:creationId xmlns:a16="http://schemas.microsoft.com/office/drawing/2014/main" id="{85ED4C0B-3309-7DB9-D5B5-C5234DD64D19}"/>
              </a:ext>
            </a:extLst>
          </p:cNvPr>
          <p:cNvSpPr/>
          <p:nvPr/>
        </p:nvSpPr>
        <p:spPr>
          <a:xfrm>
            <a:off x="3721222" y="5231646"/>
            <a:ext cx="611088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Li-Fi will play a crucial role in connecting and managing devices in the Internet of Things.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884692702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C182FF-6DFB-5DCC-E2EE-A65622E77F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3E8-0847-5AC4-1A6C-0272B739BA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991A6B7E-1DE2-471A-B527-0208031EA89A}" type="datetime1">
              <a:rPr lang="en-IN" sz="1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23-12-2024</a:t>
            </a:fld>
            <a:endParaRPr lang="en-IN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6B9498-BDF6-05CA-828F-CE9DCF3F3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20738" y="6356349"/>
            <a:ext cx="2895600" cy="365125"/>
          </a:xfrm>
        </p:spPr>
        <p:txBody>
          <a:bodyPr/>
          <a:lstStyle/>
          <a:p>
            <a:r>
              <a:rPr lang="en-IN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ECE, KSSEM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54FD5F-1203-120D-DB85-EA2263463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22</a:t>
            </a:fld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C80B14-8044-3F4E-0682-51A579E10C9B}"/>
              </a:ext>
            </a:extLst>
          </p:cNvPr>
          <p:cNvSpPr txBox="1">
            <a:spLocks/>
          </p:cNvSpPr>
          <p:nvPr/>
        </p:nvSpPr>
        <p:spPr>
          <a:xfrm>
            <a:off x="2209800" y="642821"/>
            <a:ext cx="7772400" cy="891839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b="1" i="1" u="sng" dirty="0">
                <a:latin typeface="Times New Roman" pitchFamily="18" charset="0"/>
                <a:cs typeface="Times New Roman" pitchFamily="18" charset="0"/>
              </a:rPr>
              <a:t>References</a:t>
            </a:r>
            <a:endParaRPr lang="en-IN" b="1" i="1" u="sng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2DFEAE-803C-AAEE-C0D5-BE79BDB703CF}"/>
              </a:ext>
            </a:extLst>
          </p:cNvPr>
          <p:cNvSpPr txBox="1"/>
          <p:nvPr/>
        </p:nvSpPr>
        <p:spPr>
          <a:xfrm>
            <a:off x="2205336" y="2371713"/>
            <a:ext cx="78466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/>
              <a:t>"A Review of </a:t>
            </a:r>
            <a:r>
              <a:rPr lang="en-US" sz="1600" dirty="0" err="1"/>
              <a:t>LiFi</a:t>
            </a:r>
            <a:r>
              <a:rPr lang="en-US" sz="1600" dirty="0"/>
              <a:t> Technology“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/>
              <a:t>Li-Fi Technology: Bridging the Digital Divide through Light"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/>
              <a:t>"Enhancing Healthcare with Li-Fi Technology</a:t>
            </a: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A6ADF9-1F60-E45A-8790-50C5484BF9BE}"/>
              </a:ext>
            </a:extLst>
          </p:cNvPr>
          <p:cNvSpPr txBox="1"/>
          <p:nvPr/>
        </p:nvSpPr>
        <p:spPr>
          <a:xfrm>
            <a:off x="2205336" y="1722354"/>
            <a:ext cx="4524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1. IEEE Xplore Digital Library: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D2CD4C-F667-6C00-E98C-06507517E2D8}"/>
              </a:ext>
            </a:extLst>
          </p:cNvPr>
          <p:cNvSpPr txBox="1"/>
          <p:nvPr/>
        </p:nvSpPr>
        <p:spPr>
          <a:xfrm>
            <a:off x="2205336" y="3429000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/>
              <a:t>2. Google scholar: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FBC6D4-0B6B-297C-5ED5-8717EF51E5B8}"/>
              </a:ext>
            </a:extLst>
          </p:cNvPr>
          <p:cNvSpPr txBox="1"/>
          <p:nvPr/>
        </p:nvSpPr>
        <p:spPr>
          <a:xfrm>
            <a:off x="2205336" y="4012368"/>
            <a:ext cx="9844424" cy="19774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ts val="2100"/>
              </a:lnSpc>
              <a:buFont typeface="Wingdings" panose="05000000000000000000" pitchFamily="2" charset="2"/>
              <a:buChar char="Ø"/>
            </a:pPr>
            <a:r>
              <a:rPr lang="en-IN" sz="1600" b="0" i="0" dirty="0">
                <a:effectLst/>
                <a:latin typeface="var(--secondary-face)"/>
              </a:rPr>
              <a:t> </a:t>
            </a:r>
            <a:r>
              <a:rPr lang="en-IN" sz="1600" b="0" i="0" dirty="0">
                <a:effectLst/>
              </a:rPr>
              <a:t>Haas H, Yin L, Wang Y, Chen C. What is </a:t>
            </a:r>
            <a:r>
              <a:rPr lang="en-IN" sz="1600" b="0" i="0" dirty="0" err="1">
                <a:effectLst/>
              </a:rPr>
              <a:t>LiFi</a:t>
            </a:r>
            <a:r>
              <a:rPr lang="en-IN" sz="1600" b="0" i="0" dirty="0">
                <a:effectLst/>
              </a:rPr>
              <a:t>? J Light Technol. 2016;34:1533–44. </a:t>
            </a:r>
          </a:p>
          <a:p>
            <a:pPr marL="285750" indent="-285750" algn="l">
              <a:lnSpc>
                <a:spcPts val="2100"/>
              </a:lnSpc>
              <a:buFont typeface="Wingdings" panose="05000000000000000000" pitchFamily="2" charset="2"/>
              <a:buChar char="Ø"/>
            </a:pPr>
            <a:r>
              <a:rPr lang="en-IN" sz="1600" b="0" i="0" dirty="0">
                <a:effectLst/>
              </a:rPr>
              <a:t> Kahn JM, Barry JR. Wireless Infrared Communications. Proceedings of the IEEE. 1997;85:265–98</a:t>
            </a:r>
          </a:p>
          <a:p>
            <a:pPr marL="285750" indent="-285750" algn="l">
              <a:lnSpc>
                <a:spcPts val="2100"/>
              </a:lnSpc>
              <a:buFont typeface="Wingdings" panose="05000000000000000000" pitchFamily="2" charset="2"/>
              <a:buChar char="Ø"/>
            </a:pPr>
            <a:r>
              <a:rPr lang="en-IN" sz="1600" b="0" i="0" dirty="0" err="1">
                <a:effectLst/>
              </a:rPr>
              <a:t>Mesleh</a:t>
            </a:r>
            <a:r>
              <a:rPr lang="en-IN" sz="1600" b="0" i="0" dirty="0">
                <a:effectLst/>
              </a:rPr>
              <a:t> R, </a:t>
            </a:r>
            <a:r>
              <a:rPr lang="en-IN" sz="1600" b="0" i="0" dirty="0" err="1">
                <a:effectLst/>
              </a:rPr>
              <a:t>Elgala</a:t>
            </a:r>
            <a:r>
              <a:rPr lang="en-IN" sz="1600" b="0" i="0" dirty="0">
                <a:effectLst/>
              </a:rPr>
              <a:t> H, </a:t>
            </a:r>
            <a:r>
              <a:rPr lang="en-IN" sz="1600" b="0" i="0" dirty="0" err="1">
                <a:effectLst/>
              </a:rPr>
              <a:t>Hammouda</a:t>
            </a:r>
            <a:r>
              <a:rPr lang="en-IN" sz="1600" b="0" i="0" dirty="0">
                <a:effectLst/>
              </a:rPr>
              <a:t> M, Stefan I, Haas H. Optical spatial modulation. IEEE/OSA J </a:t>
            </a:r>
            <a:r>
              <a:rPr lang="en-IN" sz="1600" b="0" i="0" dirty="0" err="1">
                <a:effectLst/>
              </a:rPr>
              <a:t>Opt</a:t>
            </a:r>
            <a:r>
              <a:rPr lang="en-IN" sz="1600" b="0" i="0" dirty="0">
                <a:effectLst/>
              </a:rPr>
              <a:t> Commun Nedw. 2011;3:1–4</a:t>
            </a:r>
          </a:p>
          <a:p>
            <a:pPr marL="285750" indent="-285750" algn="l">
              <a:lnSpc>
                <a:spcPts val="2100"/>
              </a:lnSpc>
              <a:buFont typeface="Wingdings" panose="05000000000000000000" pitchFamily="2" charset="2"/>
              <a:buChar char="Ø"/>
            </a:pPr>
            <a:r>
              <a:rPr lang="en-IN" sz="1600" b="0" i="0" dirty="0" err="1">
                <a:effectLst/>
              </a:rPr>
              <a:t>Afgani</a:t>
            </a:r>
            <a:r>
              <a:rPr lang="en-IN" sz="1600" b="0" i="0" dirty="0">
                <a:effectLst/>
              </a:rPr>
              <a:t> MZ, Haas H, </a:t>
            </a:r>
            <a:r>
              <a:rPr lang="en-IN" sz="1600" b="0" i="0" dirty="0" err="1">
                <a:effectLst/>
              </a:rPr>
              <a:t>Elgala</a:t>
            </a:r>
            <a:r>
              <a:rPr lang="en-IN" sz="1600" b="0" i="0" dirty="0">
                <a:effectLst/>
              </a:rPr>
              <a:t> H, Knipp D Visible light communication using OFDM. 2nd Int Conf Testbeds Res Infrastructures Dev Networks Communities, 2006 TRIDENTCOM 2006. 2006;129–34</a:t>
            </a:r>
            <a:endParaRPr lang="en-IN" sz="1600" dirty="0"/>
          </a:p>
          <a:p>
            <a:pPr marL="285750" indent="-285750" algn="l">
              <a:lnSpc>
                <a:spcPts val="2100"/>
              </a:lnSpc>
              <a:buFont typeface="Wingdings" panose="05000000000000000000" pitchFamily="2" charset="2"/>
              <a:buChar char="Ø"/>
            </a:pPr>
            <a:r>
              <a:rPr lang="en-IN" sz="1600" b="0" i="0" dirty="0">
                <a:effectLst/>
              </a:rPr>
              <a:t>Haas H. Wireless data from every light bulb. TED Website. </a:t>
            </a:r>
          </a:p>
        </p:txBody>
      </p:sp>
    </p:spTree>
    <p:extLst>
      <p:ext uri="{BB962C8B-B14F-4D97-AF65-F5344CB8AC3E}">
        <p14:creationId xmlns:p14="http://schemas.microsoft.com/office/powerpoint/2010/main" val="3199111712"/>
      </p:ext>
    </p:extLst>
  </p:cSld>
  <p:clrMapOvr>
    <a:masterClrMapping/>
  </p:clrMapOvr>
  <p:transition spd="med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C1DA83-E8F6-15C6-BA33-7BB534976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4C34E-A006-4EA6-8B31-81EAB549E1A2}" type="datetime1">
              <a:rPr lang="en-IN" smtClean="0"/>
              <a:t>23-12-2024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DB61A9-78F5-6F13-F601-92BB95343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ECE, KSSEM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7FF008-7833-A819-6B81-0DEC51EC3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23</a:t>
            </a:fld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9CFA20-29AC-1024-B9FD-12B7F9ED76E5}"/>
              </a:ext>
            </a:extLst>
          </p:cNvPr>
          <p:cNvSpPr txBox="1"/>
          <p:nvPr/>
        </p:nvSpPr>
        <p:spPr>
          <a:xfrm>
            <a:off x="3445893" y="419245"/>
            <a:ext cx="47075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dirty="0"/>
              <a:t>Results: Final prototype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ED4E5C-A39C-8FDF-9966-42F7CAF984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5" t="4222" r="13587" b="1705"/>
          <a:stretch/>
        </p:blipFill>
        <p:spPr>
          <a:xfrm rot="16200000">
            <a:off x="4231641" y="492758"/>
            <a:ext cx="4043678" cy="645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170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2A9739-7383-EAD7-AC87-6AE553979A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2B9381-305E-BEBE-C400-E18D1FB60D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991A6B7E-1DE2-471A-B527-0208031EA89A}" type="datetime1">
              <a:rPr lang="en-IN" sz="1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23-12-2024</a:t>
            </a:fld>
            <a:endParaRPr lang="en-IN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61A819-EBC1-DAA6-26B6-C3100E9EF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20738" y="6356349"/>
            <a:ext cx="2895600" cy="365125"/>
          </a:xfrm>
        </p:spPr>
        <p:txBody>
          <a:bodyPr/>
          <a:lstStyle/>
          <a:p>
            <a:r>
              <a:rPr lang="en-IN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ECE, KSSEM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61BF6D-FC60-AF6D-49DC-34ACD5DA5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24</a:t>
            </a:fld>
            <a:endParaRPr lang="en-I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6A337A-0ECA-10F9-6EA2-7337172DAE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136525"/>
            <a:ext cx="7763980" cy="5822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801310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D5B6BA-7991-259E-361C-9CEDE7665661}"/>
              </a:ext>
            </a:extLst>
          </p:cNvPr>
          <p:cNvSpPr txBox="1"/>
          <p:nvPr/>
        </p:nvSpPr>
        <p:spPr>
          <a:xfrm>
            <a:off x="1697181" y="713970"/>
            <a:ext cx="8797637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b="1" dirty="0"/>
          </a:p>
          <a:p>
            <a:pPr algn="ctr"/>
            <a:r>
              <a:rPr lang="en-US" sz="3600" b="1" i="1" u="sng" dirty="0"/>
              <a:t>How Li-Fi Works ?</a:t>
            </a:r>
          </a:p>
          <a:p>
            <a:pPr algn="ctr"/>
            <a:endParaRPr lang="en-US" sz="3600" b="1" dirty="0"/>
          </a:p>
          <a:p>
            <a:pPr algn="ctr"/>
            <a:endParaRPr lang="en-US" dirty="0"/>
          </a:p>
          <a:p>
            <a:r>
              <a:rPr lang="en-US" sz="2400" dirty="0"/>
              <a:t>Li-Fi systems use light-emitting diodes (LEDs) to transmit data. These LEDs can be rapidly modulated to encode information. A photodetector, such as a photodiode, receives the modulated light and converts it back into electrical signals, which are then decoded to extract the transmitted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15407-6B57-4B1C-6263-E3C63A384F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357FC0A9-218D-4C4D-84A3-CF55C73F0DB6}" type="datetime1">
              <a:rPr lang="en-IN" sz="1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23-12-2024</a:t>
            </a:fld>
            <a:endParaRPr lang="en-IN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039DB2-35BA-CDAF-A036-CB4D2A641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20738" y="6356349"/>
            <a:ext cx="2895600" cy="365125"/>
          </a:xfrm>
        </p:spPr>
        <p:txBody>
          <a:bodyPr/>
          <a:lstStyle/>
          <a:p>
            <a:r>
              <a:rPr lang="en-IN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ECE, KSSEM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3C7DB0-42DE-49F4-5BDB-3BC76A66E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7990377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19B564-8EA1-5BE6-CC7C-FD3006F89C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AC4EA-AFC9-D8CC-70BB-23BFBA2D62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991A6B7E-1DE2-471A-B527-0208031EA89A}" type="datetime1">
              <a:rPr lang="en-IN" sz="1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23-12-2024</a:t>
            </a:fld>
            <a:endParaRPr lang="en-IN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62FAB0-B940-C374-DB98-FEF927F54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20738" y="6356349"/>
            <a:ext cx="2895600" cy="365125"/>
          </a:xfrm>
        </p:spPr>
        <p:txBody>
          <a:bodyPr/>
          <a:lstStyle/>
          <a:p>
            <a:r>
              <a:rPr lang="en-IN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ECE, KSSEM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0EC522-16FC-E94A-ACFC-E857802F7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4</a:t>
            </a:fld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341DA6-81F3-537D-AD07-B0104D62FEF2}"/>
              </a:ext>
            </a:extLst>
          </p:cNvPr>
          <p:cNvSpPr txBox="1">
            <a:spLocks/>
          </p:cNvSpPr>
          <p:nvPr/>
        </p:nvSpPr>
        <p:spPr>
          <a:xfrm>
            <a:off x="4160520" y="437916"/>
            <a:ext cx="3919451" cy="115212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i="1" u="sng" dirty="0">
                <a:latin typeface="Times New Roman" pitchFamily="18" charset="0"/>
                <a:cs typeface="Times New Roman" pitchFamily="18" charset="0"/>
              </a:rPr>
              <a:t>Literature Review</a:t>
            </a:r>
            <a:endParaRPr lang="en-IN" b="1" i="1" u="sng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F09E57-7317-B03E-9078-400307973844}"/>
              </a:ext>
            </a:extLst>
          </p:cNvPr>
          <p:cNvSpPr txBox="1"/>
          <p:nvPr/>
        </p:nvSpPr>
        <p:spPr>
          <a:xfrm>
            <a:off x="1977684" y="1152907"/>
            <a:ext cx="96825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Li-Fi (Light Fidelity) is an innovative wireless communication technology that utilizes visible light to transmit data, offering an alternative to conventional Wi-Fi.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Several studies have explored the potential of Li-Fi for efficient and high-speed text communication, demonstrating speeds that can far exceed those of traditional Wi-Fi, with some research showing data rates up to 10 Gbps.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Li-</a:t>
            </a:r>
            <a:r>
              <a:rPr kumimoji="0" lang="en-US" altLang="en-US" sz="1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Fi's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 in text transmission offers distinct advantages, such as the ability to operate in environments sensitive to electromagnetic interference, such as hospitals, aircraft, and industrial settings.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Since visible light cannot penetrate walls, it inherently provides a higher level of security compared to RF communication, making it ideal for confidential data exchange.However, challenges remain in realizing the full potential of Li-Fi for text transmission. </a:t>
            </a:r>
          </a:p>
        </p:txBody>
      </p:sp>
    </p:spTree>
    <p:extLst>
      <p:ext uri="{BB962C8B-B14F-4D97-AF65-F5344CB8AC3E}">
        <p14:creationId xmlns:p14="http://schemas.microsoft.com/office/powerpoint/2010/main" val="1806059558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A93B10-DD68-1182-7D38-C91C48DB47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BFA1AC-0D2F-BDA4-6D32-6079F560EE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991A6B7E-1DE2-471A-B527-0208031EA89A}" type="datetime1">
              <a:rPr lang="en-IN" sz="1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23-12-2024</a:t>
            </a:fld>
            <a:endParaRPr lang="en-IN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5E7D9F-31AA-7906-52AB-F32CEAC9D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20738" y="6356349"/>
            <a:ext cx="2895600" cy="365125"/>
          </a:xfrm>
        </p:spPr>
        <p:txBody>
          <a:bodyPr/>
          <a:lstStyle/>
          <a:p>
            <a:r>
              <a:rPr lang="en-IN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ECE, KSSEM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18C25D-E591-7278-D4F4-8A7BCBDF9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5</a:t>
            </a:fld>
            <a:endParaRPr lang="en-IN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2845E036-7B60-0EDA-1C1E-75AA0F21FD0A}"/>
              </a:ext>
            </a:extLst>
          </p:cNvPr>
          <p:cNvSpPr/>
          <p:nvPr/>
        </p:nvSpPr>
        <p:spPr>
          <a:xfrm>
            <a:off x="2096657" y="148313"/>
            <a:ext cx="8801327" cy="8936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3200" b="1" i="1" u="sng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Design Considerations for Li-Fi Text Systems</a:t>
            </a:r>
            <a:endParaRPr lang="en-US" sz="3200" b="1" i="1" u="sng" dirty="0"/>
          </a:p>
        </p:txBody>
      </p:sp>
      <p:sp>
        <p:nvSpPr>
          <p:cNvPr id="9" name="Text 2">
            <a:extLst>
              <a:ext uri="{FF2B5EF4-FFF2-40B4-BE49-F238E27FC236}">
                <a16:creationId xmlns:a16="http://schemas.microsoft.com/office/drawing/2014/main" id="{62694511-11D6-EAB5-F367-7D264421D98A}"/>
              </a:ext>
            </a:extLst>
          </p:cNvPr>
          <p:cNvSpPr/>
          <p:nvPr/>
        </p:nvSpPr>
        <p:spPr>
          <a:xfrm>
            <a:off x="2692037" y="117184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q"/>
            </a:pPr>
            <a:r>
              <a:rPr lang="en-US" sz="2200" b="1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LED Selection</a:t>
            </a:r>
            <a:endParaRPr lang="en-US" sz="2200" b="1" dirty="0"/>
          </a:p>
        </p:txBody>
      </p:sp>
      <p:sp>
        <p:nvSpPr>
          <p:cNvPr id="10" name="Text 3">
            <a:extLst>
              <a:ext uri="{FF2B5EF4-FFF2-40B4-BE49-F238E27FC236}">
                <a16:creationId xmlns:a16="http://schemas.microsoft.com/office/drawing/2014/main" id="{623F5037-F9A8-710F-E186-C9175583599C}"/>
              </a:ext>
            </a:extLst>
          </p:cNvPr>
          <p:cNvSpPr/>
          <p:nvPr/>
        </p:nvSpPr>
        <p:spPr>
          <a:xfrm>
            <a:off x="2692037" y="1657977"/>
            <a:ext cx="325707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Choosing high-power LEDs with fast modulation rates is crucial for high-speed transmission.</a:t>
            </a:r>
            <a:endParaRPr lang="en-US" sz="1700" dirty="0"/>
          </a:p>
        </p:txBody>
      </p:sp>
      <p:sp>
        <p:nvSpPr>
          <p:cNvPr id="12" name="Text 5">
            <a:extLst>
              <a:ext uri="{FF2B5EF4-FFF2-40B4-BE49-F238E27FC236}">
                <a16:creationId xmlns:a16="http://schemas.microsoft.com/office/drawing/2014/main" id="{F6341FA0-E4FF-C3FE-E96C-3A80BE60358C}"/>
              </a:ext>
            </a:extLst>
          </p:cNvPr>
          <p:cNvSpPr/>
          <p:nvPr/>
        </p:nvSpPr>
        <p:spPr>
          <a:xfrm>
            <a:off x="6614075" y="117184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q"/>
            </a:pPr>
            <a:r>
              <a:rPr lang="en-US" sz="2200" b="1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Photodiode Choice</a:t>
            </a:r>
            <a:endParaRPr lang="en-US" sz="2200" b="1" dirty="0"/>
          </a:p>
        </p:txBody>
      </p:sp>
      <p:sp>
        <p:nvSpPr>
          <p:cNvPr id="13" name="Text 6">
            <a:extLst>
              <a:ext uri="{FF2B5EF4-FFF2-40B4-BE49-F238E27FC236}">
                <a16:creationId xmlns:a16="http://schemas.microsoft.com/office/drawing/2014/main" id="{DEF27786-91A5-C482-4A33-B14FA08173EB}"/>
              </a:ext>
            </a:extLst>
          </p:cNvPr>
          <p:cNvSpPr/>
          <p:nvPr/>
        </p:nvSpPr>
        <p:spPr>
          <a:xfrm>
            <a:off x="6614075" y="1657977"/>
            <a:ext cx="325707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Sensitive photodiodes are needed to capture the modulated light signals effectively.</a:t>
            </a:r>
            <a:endParaRPr lang="en-US" sz="1700" dirty="0"/>
          </a:p>
        </p:txBody>
      </p:sp>
      <p:sp>
        <p:nvSpPr>
          <p:cNvPr id="15" name="Text 8">
            <a:extLst>
              <a:ext uri="{FF2B5EF4-FFF2-40B4-BE49-F238E27FC236}">
                <a16:creationId xmlns:a16="http://schemas.microsoft.com/office/drawing/2014/main" id="{6F5FF356-4683-DD4C-AD8D-06152A61D109}"/>
              </a:ext>
            </a:extLst>
          </p:cNvPr>
          <p:cNvSpPr/>
          <p:nvPr/>
        </p:nvSpPr>
        <p:spPr>
          <a:xfrm>
            <a:off x="2692037" y="3709781"/>
            <a:ext cx="305990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q"/>
            </a:pPr>
            <a:r>
              <a:rPr lang="en-US" sz="2200" b="1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Modulation Schemes</a:t>
            </a:r>
            <a:endParaRPr lang="en-US" sz="2200" b="1" dirty="0"/>
          </a:p>
        </p:txBody>
      </p:sp>
      <p:sp>
        <p:nvSpPr>
          <p:cNvPr id="16" name="Text 9">
            <a:extLst>
              <a:ext uri="{FF2B5EF4-FFF2-40B4-BE49-F238E27FC236}">
                <a16:creationId xmlns:a16="http://schemas.microsoft.com/office/drawing/2014/main" id="{46356F4D-8879-6CD6-0E5A-247F3B185421}"/>
              </a:ext>
            </a:extLst>
          </p:cNvPr>
          <p:cNvSpPr/>
          <p:nvPr/>
        </p:nvSpPr>
        <p:spPr>
          <a:xfrm>
            <a:off x="2692037" y="4195913"/>
            <a:ext cx="325707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Selecting appropriate modulation techniques ensures reliable and efficient data transmission.</a:t>
            </a:r>
            <a:endParaRPr lang="en-US" sz="1700" dirty="0"/>
          </a:p>
        </p:txBody>
      </p:sp>
      <p:sp>
        <p:nvSpPr>
          <p:cNvPr id="18" name="Text 11">
            <a:extLst>
              <a:ext uri="{FF2B5EF4-FFF2-40B4-BE49-F238E27FC236}">
                <a16:creationId xmlns:a16="http://schemas.microsoft.com/office/drawing/2014/main" id="{6F74F024-B907-3408-837D-F68DC3023B02}"/>
              </a:ext>
            </a:extLst>
          </p:cNvPr>
          <p:cNvSpPr/>
          <p:nvPr/>
        </p:nvSpPr>
        <p:spPr>
          <a:xfrm>
            <a:off x="6614075" y="370978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q"/>
            </a:pPr>
            <a:r>
              <a:rPr lang="en-US" sz="2200" b="1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Error Correction</a:t>
            </a:r>
            <a:endParaRPr lang="en-US" sz="2200" b="1" dirty="0"/>
          </a:p>
        </p:txBody>
      </p:sp>
      <p:sp>
        <p:nvSpPr>
          <p:cNvPr id="19" name="Text 12">
            <a:extLst>
              <a:ext uri="{FF2B5EF4-FFF2-40B4-BE49-F238E27FC236}">
                <a16:creationId xmlns:a16="http://schemas.microsoft.com/office/drawing/2014/main" id="{11218B23-E61A-3240-540B-31E10112E584}"/>
              </a:ext>
            </a:extLst>
          </p:cNvPr>
          <p:cNvSpPr/>
          <p:nvPr/>
        </p:nvSpPr>
        <p:spPr>
          <a:xfrm>
            <a:off x="6614075" y="4195913"/>
            <a:ext cx="325707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Implementing error correction codes is essential to mitigate data corruption during transmission.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862193448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ED1A0B-DCA7-D939-546F-6BA85A928C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055579-36BF-0BCF-EFA3-F17FF52411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991A6B7E-1DE2-471A-B527-0208031EA89A}" type="datetime1">
              <a:rPr lang="en-IN" sz="1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23-12-2024</a:t>
            </a:fld>
            <a:endParaRPr lang="en-IN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1A8E39-50FA-3B6B-E1AC-1904B02D8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20738" y="6356349"/>
            <a:ext cx="2895600" cy="365125"/>
          </a:xfrm>
        </p:spPr>
        <p:txBody>
          <a:bodyPr/>
          <a:lstStyle/>
          <a:p>
            <a:r>
              <a:rPr lang="en-IN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ECE, KSSEM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EF3DA9-9E9C-C9CF-EA48-709D4DBFB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6</a:t>
            </a:fld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FDCBB-B381-5662-A853-4899A3A6107F}"/>
              </a:ext>
            </a:extLst>
          </p:cNvPr>
          <p:cNvSpPr txBox="1">
            <a:spLocks/>
          </p:cNvSpPr>
          <p:nvPr/>
        </p:nvSpPr>
        <p:spPr>
          <a:xfrm>
            <a:off x="2996738" y="211718"/>
            <a:ext cx="7772400" cy="115212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b="1" i="1" u="sng" dirty="0">
                <a:latin typeface="Times New Roman" pitchFamily="18" charset="0"/>
                <a:cs typeface="Times New Roman" pitchFamily="18" charset="0"/>
              </a:rPr>
              <a:t>Problem Statement</a:t>
            </a:r>
            <a:endParaRPr lang="en-IN" b="1" i="1" u="sng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A3E1D7-854F-1DBF-23E0-3A02547000E4}"/>
              </a:ext>
            </a:extLst>
          </p:cNvPr>
          <p:cNvSpPr txBox="1"/>
          <p:nvPr/>
        </p:nvSpPr>
        <p:spPr>
          <a:xfrm>
            <a:off x="2850490" y="1483329"/>
            <a:ext cx="82444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To develop a robust and efficient Li-Fi system that overcomes the limitations of traditional wireless technologies and provides high-speed, secure, and energy-efficient data transmission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4155106763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CFCEEF-3FAE-A342-D13E-709A53D2F2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414CA-7A91-A790-BF7C-1CCB98BA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991A6B7E-1DE2-471A-B527-0208031EA89A}" type="datetime1">
              <a:rPr lang="en-IN" sz="1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23-12-2024</a:t>
            </a:fld>
            <a:endParaRPr lang="en-IN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1985F5-EC1B-59F9-89C3-A191A4CBB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20738" y="6356349"/>
            <a:ext cx="2895600" cy="365125"/>
          </a:xfrm>
        </p:spPr>
        <p:txBody>
          <a:bodyPr/>
          <a:lstStyle/>
          <a:p>
            <a:r>
              <a:rPr lang="en-IN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ECE, KSSEM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3D834A-43DE-5891-C463-F9F9F5040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7</a:t>
            </a:fld>
            <a:endParaRPr lang="en-IN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2A30747-169D-1ADE-7E5D-34FEC2B6430D}"/>
              </a:ext>
            </a:extLst>
          </p:cNvPr>
          <p:cNvSpPr txBox="1">
            <a:spLocks/>
          </p:cNvSpPr>
          <p:nvPr/>
        </p:nvSpPr>
        <p:spPr>
          <a:xfrm>
            <a:off x="2447175" y="140970"/>
            <a:ext cx="7772400" cy="1152127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b="1" i="1" u="sng" dirty="0">
                <a:latin typeface="Times New Roman" pitchFamily="18" charset="0"/>
                <a:cs typeface="Times New Roman" pitchFamily="18" charset="0"/>
              </a:rPr>
              <a:t>Block Diagram/Methodology</a:t>
            </a:r>
            <a:endParaRPr lang="en-IN" b="1" i="1" u="sng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1966A7-C216-BCDF-D82D-19CC50A51BC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38" t="23318" r="41338" b="44071"/>
          <a:stretch/>
        </p:blipFill>
        <p:spPr>
          <a:xfrm>
            <a:off x="4520738" y="1188676"/>
            <a:ext cx="3779638" cy="13411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38CBE4-97C4-EFC5-588D-FB526AFA941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73" t="36536" r="41403" b="13064"/>
          <a:stretch/>
        </p:blipFill>
        <p:spPr>
          <a:xfrm>
            <a:off x="4520738" y="2931003"/>
            <a:ext cx="3816424" cy="209287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15A53EE-AA04-D37E-DCAA-AC7D37FBEADD}"/>
              </a:ext>
            </a:extLst>
          </p:cNvPr>
          <p:cNvSpPr txBox="1"/>
          <p:nvPr/>
        </p:nvSpPr>
        <p:spPr>
          <a:xfrm flipH="1">
            <a:off x="3229495" y="5425047"/>
            <a:ext cx="78679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The Transmitter Side Block diagram with Working Methodology </a:t>
            </a:r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475759305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6DEE77-9A3B-02DC-90A1-1B60DCBA44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A2AC4-3148-F741-E662-94B8FB587B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991A6B7E-1DE2-471A-B527-0208031EA89A}" type="datetime1">
              <a:rPr lang="en-IN" sz="1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23-12-2024</a:t>
            </a:fld>
            <a:endParaRPr lang="en-IN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8CBC2-69A6-5833-4385-9FAFBA3E9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20738" y="6356349"/>
            <a:ext cx="2895600" cy="365125"/>
          </a:xfrm>
        </p:spPr>
        <p:txBody>
          <a:bodyPr/>
          <a:lstStyle/>
          <a:p>
            <a:r>
              <a:rPr lang="en-IN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ECE, KSSEM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91FB6D-7DA2-8869-6E7C-3D41F707E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8</a:t>
            </a:fld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091D4B-865F-D47F-7889-3A626CAA119C}"/>
              </a:ext>
            </a:extLst>
          </p:cNvPr>
          <p:cNvSpPr txBox="1"/>
          <p:nvPr/>
        </p:nvSpPr>
        <p:spPr>
          <a:xfrm>
            <a:off x="2829080" y="5392901"/>
            <a:ext cx="65338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/>
              <a:t>The receiver side block diagram with working methodology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3C738B-0F7A-7FCD-4A5C-41FB75E110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673" y="461433"/>
            <a:ext cx="7668071" cy="11608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F9B8C13-30EB-DA68-85EA-D45D68879E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76"/>
          <a:stretch/>
        </p:blipFill>
        <p:spPr>
          <a:xfrm>
            <a:off x="4096155" y="1888498"/>
            <a:ext cx="5070072" cy="312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205995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AEE97D-25E3-2E75-901C-B2ED03F9A4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FD17A9-1D55-AA65-3115-2A04954E67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991A6B7E-1DE2-471A-B527-0208031EA89A}" type="datetime1">
              <a:rPr lang="en-IN" sz="1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23-12-2024</a:t>
            </a:fld>
            <a:endParaRPr lang="en-IN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0A1CD9-9CE9-492D-08AA-5BE0CDA58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20738" y="6356349"/>
            <a:ext cx="2895600" cy="365125"/>
          </a:xfrm>
        </p:spPr>
        <p:txBody>
          <a:bodyPr/>
          <a:lstStyle/>
          <a:p>
            <a:r>
              <a:rPr lang="en-IN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ECE, KSSEM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AB68EB-AC23-A52A-7F1B-ADACCDB4B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BB5E3-A9F3-4276-BFD4-645D34A2221F}" type="slidenum">
              <a:rPr lang="en-IN" smtClean="0"/>
              <a:t>9</a:t>
            </a:fld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8E1968-8F56-1CCC-C157-6221F472CA0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059" y="826573"/>
            <a:ext cx="3072957" cy="42098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18BD118-5E35-B2D3-F3BB-912FF4344B90}"/>
              </a:ext>
            </a:extLst>
          </p:cNvPr>
          <p:cNvSpPr txBox="1"/>
          <p:nvPr/>
        </p:nvSpPr>
        <p:spPr>
          <a:xfrm>
            <a:off x="2619727" y="180242"/>
            <a:ext cx="6952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3600" b="1" i="1" u="sng" dirty="0"/>
              <a:t>Flow </a:t>
            </a:r>
            <a:r>
              <a:rPr lang="en-US" sz="3600" b="1" i="1" u="sng" dirty="0"/>
              <a:t>C</a:t>
            </a:r>
            <a:r>
              <a:rPr lang="en-IN" sz="3600" b="1" i="1" u="sng" dirty="0"/>
              <a:t>hart of </a:t>
            </a:r>
            <a:r>
              <a:rPr lang="en-US" sz="3600" b="1" i="1" u="sng" dirty="0"/>
              <a:t>T</a:t>
            </a:r>
            <a:r>
              <a:rPr lang="en-IN" sz="3600" b="1" i="1" u="sng" dirty="0"/>
              <a:t>ransmitter Part 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143A80-B838-A2CD-1EBE-1DD9BABC0DAA}"/>
              </a:ext>
            </a:extLst>
          </p:cNvPr>
          <p:cNvSpPr txBox="1"/>
          <p:nvPr/>
        </p:nvSpPr>
        <p:spPr>
          <a:xfrm>
            <a:off x="4614736" y="5458678"/>
            <a:ext cx="2707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Flow Chart  of Transmitter  </a:t>
            </a:r>
          </a:p>
        </p:txBody>
      </p:sp>
    </p:spTree>
    <p:extLst>
      <p:ext uri="{BB962C8B-B14F-4D97-AF65-F5344CB8AC3E}">
        <p14:creationId xmlns:p14="http://schemas.microsoft.com/office/powerpoint/2010/main" val="485322649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FFFFFF"/>
      </a:dk1>
      <a:lt1>
        <a:sysClr val="window" lastClr="202020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FFFFFF"/>
      </a:dk1>
      <a:lt1>
        <a:sysClr val="window" lastClr="202020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FFFFFF"/>
      </a:dk1>
      <a:lt1>
        <a:sysClr val="window" lastClr="202020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</TotalTime>
  <Words>1133</Words>
  <Application>Microsoft Office PowerPoint</Application>
  <PresentationFormat>Widescreen</PresentationFormat>
  <Paragraphs>220</Paragraphs>
  <Slides>24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Alexandria Semi Bold</vt:lpstr>
      <vt:lpstr>Arial</vt:lpstr>
      <vt:lpstr>Calibri</vt:lpstr>
      <vt:lpstr>Calibri Light</vt:lpstr>
      <vt:lpstr>Sora Light</vt:lpstr>
      <vt:lpstr>Times New Roman</vt:lpstr>
      <vt:lpstr>var(--secondary-face)</vt:lpstr>
      <vt:lpstr>Wingdings</vt:lpstr>
      <vt:lpstr>Office Theme</vt:lpstr>
      <vt:lpstr>        K.S. SCHOOL OF ENGINEERING AND MANAGEMENT                    DEPARTMENT OF ELECTRONICS AND COMMUNICATION ENGINEERING    Mini Project Presentation on  Li-fi Based Text Transmission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Sura Dharma Teja</dc:creator>
  <cp:lastModifiedBy>abhi anitha</cp:lastModifiedBy>
  <cp:revision>7</cp:revision>
  <dcterms:created xsi:type="dcterms:W3CDTF">2024-12-23T08:10:21Z</dcterms:created>
  <dcterms:modified xsi:type="dcterms:W3CDTF">2024-12-23T14:29:59Z</dcterms:modified>
</cp:coreProperties>
</file>

<file path=docProps/thumbnail.jpeg>
</file>